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7"/>
  </p:notesMasterIdLst>
  <p:sldIdLst>
    <p:sldId id="256" r:id="rId6"/>
  </p:sldIdLst>
  <p:sldSz cx="30275213" cy="42803763"/>
  <p:notesSz cx="6797675" cy="9926638"/>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5152"/>
    <a:srgbClr val="162E3B"/>
    <a:srgbClr val="014751"/>
    <a:srgbClr val="BA4B16"/>
    <a:srgbClr val="23B97D"/>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4"/>
  </p:normalViewPr>
  <p:slideViewPr>
    <p:cSldViewPr snapToGrid="0" snapToObjects="1">
      <p:cViewPr varScale="1">
        <p:scale>
          <a:sx n="17" d="100"/>
          <a:sy n="17" d="100"/>
        </p:scale>
        <p:origin x="3204"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890422A-B090-5748-ADE3-381336B7077B}" type="datetimeFigureOut">
              <a:rPr lang="en-US" smtClean="0"/>
              <a:t>8/1/2018</a:t>
            </a:fld>
            <a:endParaRPr lang="en-US"/>
          </a:p>
        </p:txBody>
      </p:sp>
      <p:sp>
        <p:nvSpPr>
          <p:cNvPr id="4" name="Slide Image Placeholder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8E26BBA-5F02-F14B-BFFE-52CE257D4B30}" type="slidenum">
              <a:rPr lang="en-US" smtClean="0"/>
              <a:t>‹#›</a:t>
            </a:fld>
            <a:endParaRPr lang="en-US"/>
          </a:p>
        </p:txBody>
      </p:sp>
    </p:spTree>
    <p:extLst>
      <p:ext uri="{BB962C8B-B14F-4D97-AF65-F5344CB8AC3E}">
        <p14:creationId xmlns:p14="http://schemas.microsoft.com/office/powerpoint/2010/main" val="3374132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E26BBA-5F02-F14B-BFFE-52CE257D4B30}" type="slidenum">
              <a:rPr lang="en-US" smtClean="0"/>
              <a:t>1</a:t>
            </a:fld>
            <a:endParaRPr lang="en-US"/>
          </a:p>
        </p:txBody>
      </p:sp>
    </p:spTree>
    <p:extLst>
      <p:ext uri="{BB962C8B-B14F-4D97-AF65-F5344CB8AC3E}">
        <p14:creationId xmlns:p14="http://schemas.microsoft.com/office/powerpoint/2010/main" val="683552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8"/>
            <a:ext cx="25733931" cy="14902050"/>
          </a:xfrm>
        </p:spPr>
        <p:txBody>
          <a:bodyPr anchor="b"/>
          <a:lstStyle>
            <a:lvl1pPr algn="ctr">
              <a:defRPr sz="37449"/>
            </a:lvl1pPr>
          </a:lstStyle>
          <a:p>
            <a:r>
              <a:rPr lang="en-US"/>
              <a:t>Click to edit Master title style</a:t>
            </a:r>
            <a:endParaRPr lang="en-US" dirty="0"/>
          </a:p>
        </p:txBody>
      </p:sp>
      <p:sp>
        <p:nvSpPr>
          <p:cNvPr id="3" name="Subtitle 2"/>
          <p:cNvSpPr>
            <a:spLocks noGrp="1"/>
          </p:cNvSpPr>
          <p:nvPr>
            <p:ph type="subTitle" idx="1"/>
          </p:nvPr>
        </p:nvSpPr>
        <p:spPr>
          <a:xfrm>
            <a:off x="3784403" y="22481890"/>
            <a:ext cx="22706410" cy="10334331"/>
          </a:xfrm>
        </p:spPr>
        <p:txBody>
          <a:bodyPr/>
          <a:lstStyle>
            <a:lvl1pPr marL="0" indent="0" algn="ctr">
              <a:buNone/>
              <a:defRPr sz="14979"/>
            </a:lvl1pPr>
            <a:lvl2pPr marL="2853439" indent="0" algn="ctr">
              <a:buNone/>
              <a:defRPr sz="12482"/>
            </a:lvl2pPr>
            <a:lvl3pPr marL="5706881" indent="0" algn="ctr">
              <a:buNone/>
              <a:defRPr sz="11234"/>
            </a:lvl3pPr>
            <a:lvl4pPr marL="8560321" indent="0" algn="ctr">
              <a:buNone/>
              <a:defRPr sz="9986"/>
            </a:lvl4pPr>
            <a:lvl5pPr marL="11413762" indent="0" algn="ctr">
              <a:buNone/>
              <a:defRPr sz="9986"/>
            </a:lvl5pPr>
            <a:lvl6pPr marL="14267202" indent="0" algn="ctr">
              <a:buNone/>
              <a:defRPr sz="9986"/>
            </a:lvl6pPr>
            <a:lvl7pPr marL="17120644" indent="0" algn="ctr">
              <a:buNone/>
              <a:defRPr sz="9986"/>
            </a:lvl7pPr>
            <a:lvl8pPr marL="19974084" indent="0" algn="ctr">
              <a:buNone/>
              <a:defRPr sz="9986"/>
            </a:lvl8pPr>
            <a:lvl9pPr marL="22827524" indent="0" algn="ctr">
              <a:buNone/>
              <a:defRPr sz="998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3EC764-EF56-A243-9B79-76C4D019DAE4}" type="datetimeFigureOut">
              <a:rPr lang="en-GB" smtClean="0"/>
              <a:t>01/08/2018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74429F-6F3E-1F44-B99C-5D1EC2D0D99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2" y="2278914"/>
            <a:ext cx="26112372" cy="827341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2" y="11394524"/>
            <a:ext cx="26112372" cy="2715859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4" y="39672757"/>
            <a:ext cx="6811923" cy="2278904"/>
          </a:xfrm>
          <a:prstGeom prst="rect">
            <a:avLst/>
          </a:prstGeom>
        </p:spPr>
        <p:txBody>
          <a:bodyPr vert="horz" lIns="91440" tIns="45720" rIns="91440" bIns="45720" rtlCol="0" anchor="ctr"/>
          <a:lstStyle>
            <a:lvl1pPr algn="l">
              <a:defRPr sz="7490">
                <a:solidFill>
                  <a:schemeClr val="tx1">
                    <a:tint val="75000"/>
                  </a:schemeClr>
                </a:solidFill>
              </a:defRPr>
            </a:lvl1pPr>
          </a:lstStyle>
          <a:p>
            <a:fld id="{2B3EC764-EF56-A243-9B79-76C4D019DAE4}" type="datetimeFigureOut">
              <a:rPr lang="en-GB" smtClean="0"/>
              <a:t>01/08/2018</a:t>
            </a:fld>
            <a:endParaRPr lang="en-GB"/>
          </a:p>
        </p:txBody>
      </p:sp>
      <p:sp>
        <p:nvSpPr>
          <p:cNvPr id="5" name="Footer Placeholder 4"/>
          <p:cNvSpPr>
            <a:spLocks noGrp="1"/>
          </p:cNvSpPr>
          <p:nvPr>
            <p:ph type="ftr" sz="quarter" idx="3"/>
          </p:nvPr>
        </p:nvSpPr>
        <p:spPr>
          <a:xfrm>
            <a:off x="10028666" y="39672757"/>
            <a:ext cx="10217884" cy="2278904"/>
          </a:xfrm>
          <a:prstGeom prst="rect">
            <a:avLst/>
          </a:prstGeom>
        </p:spPr>
        <p:txBody>
          <a:bodyPr vert="horz" lIns="91440" tIns="45720" rIns="91440" bIns="45720" rtlCol="0" anchor="ctr"/>
          <a:lstStyle>
            <a:lvl1pPr algn="ctr">
              <a:defRPr sz="749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81871" y="39672757"/>
            <a:ext cx="6811923" cy="2278904"/>
          </a:xfrm>
          <a:prstGeom prst="rect">
            <a:avLst/>
          </a:prstGeom>
        </p:spPr>
        <p:txBody>
          <a:bodyPr vert="horz" lIns="91440" tIns="45720" rIns="91440" bIns="45720" rtlCol="0" anchor="ctr"/>
          <a:lstStyle>
            <a:lvl1pPr algn="r">
              <a:defRPr sz="7490">
                <a:solidFill>
                  <a:schemeClr val="tx1">
                    <a:tint val="75000"/>
                  </a:schemeClr>
                </a:solidFill>
              </a:defRPr>
            </a:lvl1pPr>
          </a:lstStyle>
          <a:p>
            <a:fld id="{F274429F-6F3E-1F44-B99C-5D1EC2D0D99B}" type="slidenum">
              <a:rPr lang="en-GB" smtClean="0"/>
              <a:t>‹#›</a:t>
            </a:fld>
            <a:endParaRPr lang="en-GB"/>
          </a:p>
        </p:txBody>
      </p:sp>
    </p:spTree>
    <p:extLst>
      <p:ext uri="{BB962C8B-B14F-4D97-AF65-F5344CB8AC3E}">
        <p14:creationId xmlns:p14="http://schemas.microsoft.com/office/powerpoint/2010/main" val="61340789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5706881" rtl="0" eaLnBrk="1" latinLnBrk="0" hangingPunct="1">
        <a:lnSpc>
          <a:spcPct val="90000"/>
        </a:lnSpc>
        <a:spcBef>
          <a:spcPct val="0"/>
        </a:spcBef>
        <a:buNone/>
        <a:defRPr sz="27462" kern="1200">
          <a:solidFill>
            <a:schemeClr val="tx1"/>
          </a:solidFill>
          <a:latin typeface="+mj-lt"/>
          <a:ea typeface="+mj-ea"/>
          <a:cs typeface="+mj-cs"/>
        </a:defRPr>
      </a:lvl1pPr>
    </p:titleStyle>
    <p:bodyStyle>
      <a:lvl1pPr marL="1426721" indent="-1426721" algn="l" defTabSz="5706881" rtl="0" eaLnBrk="1" latinLnBrk="0" hangingPunct="1">
        <a:lnSpc>
          <a:spcPct val="90000"/>
        </a:lnSpc>
        <a:spcBef>
          <a:spcPts val="6242"/>
        </a:spcBef>
        <a:buFont typeface="Arial" panose="020B0604020202020204" pitchFamily="34" charset="0"/>
        <a:buChar char="•"/>
        <a:defRPr sz="17476" kern="1200">
          <a:solidFill>
            <a:schemeClr val="tx1"/>
          </a:solidFill>
          <a:latin typeface="+mn-lt"/>
          <a:ea typeface="+mn-ea"/>
          <a:cs typeface="+mn-cs"/>
        </a:defRPr>
      </a:lvl1pPr>
      <a:lvl2pPr marL="4280162" indent="-1426721" algn="l" defTabSz="5706881" rtl="0" eaLnBrk="1" latinLnBrk="0" hangingPunct="1">
        <a:lnSpc>
          <a:spcPct val="90000"/>
        </a:lnSpc>
        <a:spcBef>
          <a:spcPts val="3120"/>
        </a:spcBef>
        <a:buFont typeface="Arial" panose="020B0604020202020204" pitchFamily="34" charset="0"/>
        <a:buChar char="•"/>
        <a:defRPr sz="14979" kern="1200">
          <a:solidFill>
            <a:schemeClr val="tx1"/>
          </a:solidFill>
          <a:latin typeface="+mn-lt"/>
          <a:ea typeface="+mn-ea"/>
          <a:cs typeface="+mn-cs"/>
        </a:defRPr>
      </a:lvl2pPr>
      <a:lvl3pPr marL="7133602" indent="-1426721" algn="l" defTabSz="5706881" rtl="0" eaLnBrk="1" latinLnBrk="0" hangingPunct="1">
        <a:lnSpc>
          <a:spcPct val="90000"/>
        </a:lnSpc>
        <a:spcBef>
          <a:spcPts val="3120"/>
        </a:spcBef>
        <a:buFont typeface="Arial" panose="020B0604020202020204" pitchFamily="34" charset="0"/>
        <a:buChar char="•"/>
        <a:defRPr sz="12482" kern="1200">
          <a:solidFill>
            <a:schemeClr val="tx1"/>
          </a:solidFill>
          <a:latin typeface="+mn-lt"/>
          <a:ea typeface="+mn-ea"/>
          <a:cs typeface="+mn-cs"/>
        </a:defRPr>
      </a:lvl3pPr>
      <a:lvl4pPr marL="9987042"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4pPr>
      <a:lvl5pPr marL="12840482"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5pPr>
      <a:lvl6pPr marL="1569392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6pPr>
      <a:lvl7pPr marL="1854736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7pPr>
      <a:lvl8pPr marL="2140080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8pPr>
      <a:lvl9pPr marL="2425424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9pPr>
    </p:bodyStyle>
    <p:otherStyle>
      <a:defPPr>
        <a:defRPr lang="en-US"/>
      </a:defPPr>
      <a:lvl1pPr marL="0" algn="l" defTabSz="5706881" rtl="0" eaLnBrk="1" latinLnBrk="0" hangingPunct="1">
        <a:defRPr sz="11234" kern="1200">
          <a:solidFill>
            <a:schemeClr val="tx1"/>
          </a:solidFill>
          <a:latin typeface="+mn-lt"/>
          <a:ea typeface="+mn-ea"/>
          <a:cs typeface="+mn-cs"/>
        </a:defRPr>
      </a:lvl1pPr>
      <a:lvl2pPr marL="2853439" algn="l" defTabSz="5706881" rtl="0" eaLnBrk="1" latinLnBrk="0" hangingPunct="1">
        <a:defRPr sz="11234" kern="1200">
          <a:solidFill>
            <a:schemeClr val="tx1"/>
          </a:solidFill>
          <a:latin typeface="+mn-lt"/>
          <a:ea typeface="+mn-ea"/>
          <a:cs typeface="+mn-cs"/>
        </a:defRPr>
      </a:lvl2pPr>
      <a:lvl3pPr marL="5706881" algn="l" defTabSz="5706881" rtl="0" eaLnBrk="1" latinLnBrk="0" hangingPunct="1">
        <a:defRPr sz="11234" kern="1200">
          <a:solidFill>
            <a:schemeClr val="tx1"/>
          </a:solidFill>
          <a:latin typeface="+mn-lt"/>
          <a:ea typeface="+mn-ea"/>
          <a:cs typeface="+mn-cs"/>
        </a:defRPr>
      </a:lvl3pPr>
      <a:lvl4pPr marL="8560321" algn="l" defTabSz="5706881" rtl="0" eaLnBrk="1" latinLnBrk="0" hangingPunct="1">
        <a:defRPr sz="11234" kern="1200">
          <a:solidFill>
            <a:schemeClr val="tx1"/>
          </a:solidFill>
          <a:latin typeface="+mn-lt"/>
          <a:ea typeface="+mn-ea"/>
          <a:cs typeface="+mn-cs"/>
        </a:defRPr>
      </a:lvl4pPr>
      <a:lvl5pPr marL="11413762" algn="l" defTabSz="5706881" rtl="0" eaLnBrk="1" latinLnBrk="0" hangingPunct="1">
        <a:defRPr sz="11234" kern="1200">
          <a:solidFill>
            <a:schemeClr val="tx1"/>
          </a:solidFill>
          <a:latin typeface="+mn-lt"/>
          <a:ea typeface="+mn-ea"/>
          <a:cs typeface="+mn-cs"/>
        </a:defRPr>
      </a:lvl5pPr>
      <a:lvl6pPr marL="14267202" algn="l" defTabSz="5706881" rtl="0" eaLnBrk="1" latinLnBrk="0" hangingPunct="1">
        <a:defRPr sz="11234" kern="1200">
          <a:solidFill>
            <a:schemeClr val="tx1"/>
          </a:solidFill>
          <a:latin typeface="+mn-lt"/>
          <a:ea typeface="+mn-ea"/>
          <a:cs typeface="+mn-cs"/>
        </a:defRPr>
      </a:lvl6pPr>
      <a:lvl7pPr marL="17120644" algn="l" defTabSz="5706881" rtl="0" eaLnBrk="1" latinLnBrk="0" hangingPunct="1">
        <a:defRPr sz="11234" kern="1200">
          <a:solidFill>
            <a:schemeClr val="tx1"/>
          </a:solidFill>
          <a:latin typeface="+mn-lt"/>
          <a:ea typeface="+mn-ea"/>
          <a:cs typeface="+mn-cs"/>
        </a:defRPr>
      </a:lvl7pPr>
      <a:lvl8pPr marL="19974084" algn="l" defTabSz="5706881" rtl="0" eaLnBrk="1" latinLnBrk="0" hangingPunct="1">
        <a:defRPr sz="11234" kern="1200">
          <a:solidFill>
            <a:schemeClr val="tx1"/>
          </a:solidFill>
          <a:latin typeface="+mn-lt"/>
          <a:ea typeface="+mn-ea"/>
          <a:cs typeface="+mn-cs"/>
        </a:defRPr>
      </a:lvl8pPr>
      <a:lvl9pPr marL="22827524" algn="l" defTabSz="5706881" rtl="0" eaLnBrk="1" latinLnBrk="0" hangingPunct="1">
        <a:defRPr sz="112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9607" y="2015771"/>
            <a:ext cx="18653879" cy="2457976"/>
          </a:xfrm>
        </p:spPr>
        <p:txBody>
          <a:bodyPr vert="horz" lIns="0" tIns="0" rIns="0" bIns="0" rtlCol="0" anchor="t">
            <a:noAutofit/>
          </a:bodyPr>
          <a:lstStyle/>
          <a:p>
            <a:pPr>
              <a:lnSpc>
                <a:spcPts val="8400"/>
              </a:lnSpc>
            </a:pPr>
            <a:r>
              <a:rPr lang="en-GB" sz="6400" b="1" dirty="0">
                <a:ln>
                  <a:solidFill>
                    <a:srgbClr val="FF0000"/>
                  </a:solidFill>
                </a:ln>
                <a:solidFill>
                  <a:srgbClr val="FF0000"/>
                </a:solidFill>
                <a:effectLst>
                  <a:innerShdw blurRad="63500" dist="50800" dir="13500000">
                    <a:prstClr val="black">
                      <a:alpha val="50000"/>
                    </a:prstClr>
                  </a:innerShdw>
                </a:effectLst>
                <a:latin typeface="Arial" panose="020B0604020202020204" pitchFamily="34" charset="0"/>
                <a:ea typeface="Merriweather" charset="0"/>
                <a:cs typeface="Arial" panose="020B0604020202020204" pitchFamily="34" charset="0"/>
              </a:rPr>
              <a:t>W</a:t>
            </a:r>
            <a:r>
              <a:rPr lang="en-GB" sz="6400" b="1" dirty="0">
                <a:solidFill>
                  <a:srgbClr val="162E3B"/>
                </a:solidFill>
                <a:latin typeface="Arial" panose="020B0604020202020204" pitchFamily="34" charset="0"/>
                <a:ea typeface="Merriweather" charset="0"/>
                <a:cs typeface="Arial" panose="020B0604020202020204" pitchFamily="34" charset="0"/>
              </a:rPr>
              <a:t>riting for </a:t>
            </a:r>
            <a:r>
              <a:rPr lang="en-GB" sz="6400" b="1" dirty="0">
                <a:ln>
                  <a:solidFill>
                    <a:srgbClr val="0070C0"/>
                  </a:solidFill>
                </a:ln>
                <a:solidFill>
                  <a:srgbClr val="0070C0"/>
                </a:solidFill>
                <a:effectLst>
                  <a:innerShdw blurRad="63500" dist="50800" dir="13500000">
                    <a:prstClr val="black">
                      <a:alpha val="50000"/>
                    </a:prstClr>
                  </a:innerShdw>
                </a:effectLst>
                <a:latin typeface="Arial" panose="020B0604020202020204" pitchFamily="34" charset="0"/>
                <a:ea typeface="Merriweather" charset="0"/>
                <a:cs typeface="Arial" panose="020B0604020202020204" pitchFamily="34" charset="0"/>
              </a:rPr>
              <a:t>C</a:t>
            </a:r>
            <a:r>
              <a:rPr lang="en-GB" sz="6400" b="1" dirty="0">
                <a:solidFill>
                  <a:srgbClr val="162E3B"/>
                </a:solidFill>
                <a:latin typeface="Arial" panose="020B0604020202020204" pitchFamily="34" charset="0"/>
                <a:ea typeface="Merriweather" charset="0"/>
                <a:cs typeface="Arial" panose="020B0604020202020204" pitchFamily="34" charset="0"/>
              </a:rPr>
              <a:t>hange, </a:t>
            </a:r>
            <a:r>
              <a:rPr lang="en-GB" sz="6400" b="1" dirty="0">
                <a:ln>
                  <a:solidFill>
                    <a:srgbClr val="FFFF00"/>
                  </a:solidFill>
                </a:ln>
                <a:solidFill>
                  <a:srgbClr val="FFFF00"/>
                </a:solidFill>
                <a:effectLst>
                  <a:innerShdw blurRad="63500" dist="50800" dir="13500000">
                    <a:prstClr val="black">
                      <a:alpha val="50000"/>
                    </a:prstClr>
                  </a:innerShdw>
                </a:effectLst>
                <a:latin typeface="Arial" panose="020B0604020202020204" pitchFamily="34" charset="0"/>
                <a:ea typeface="Merriweather" charset="0"/>
                <a:cs typeface="Arial" panose="020B0604020202020204" pitchFamily="34" charset="0"/>
              </a:rPr>
              <a:t>S</a:t>
            </a:r>
            <a:r>
              <a:rPr lang="en-GB" sz="6400" b="1" dirty="0">
                <a:solidFill>
                  <a:srgbClr val="162E3B"/>
                </a:solidFill>
                <a:latin typeface="Arial" panose="020B0604020202020204" pitchFamily="34" charset="0"/>
                <a:ea typeface="Merriweather" charset="0"/>
                <a:cs typeface="Arial" panose="020B0604020202020204" pitchFamily="34" charset="0"/>
              </a:rPr>
              <a:t>peaking for </a:t>
            </a:r>
            <a:r>
              <a:rPr lang="en-GB" sz="6400" b="1" dirty="0">
                <a:ln>
                  <a:solidFill>
                    <a:srgbClr val="00B050"/>
                  </a:solidFill>
                </a:ln>
                <a:solidFill>
                  <a:srgbClr val="00B050"/>
                </a:solidFill>
                <a:effectLst>
                  <a:innerShdw blurRad="63500" dist="50800" dir="13500000">
                    <a:prstClr val="black">
                      <a:alpha val="50000"/>
                    </a:prstClr>
                  </a:innerShdw>
                </a:effectLst>
                <a:latin typeface="Arial" panose="020B0604020202020204" pitchFamily="34" charset="0"/>
                <a:ea typeface="Merriweather" charset="0"/>
                <a:cs typeface="Arial" panose="020B0604020202020204" pitchFamily="34" charset="0"/>
              </a:rPr>
              <a:t>C</a:t>
            </a:r>
            <a:r>
              <a:rPr lang="en-GB" sz="6400" b="1" dirty="0">
                <a:solidFill>
                  <a:srgbClr val="162E3B"/>
                </a:solidFill>
                <a:latin typeface="Arial" panose="020B0604020202020204" pitchFamily="34" charset="0"/>
                <a:ea typeface="Merriweather" charset="0"/>
                <a:cs typeface="Arial" panose="020B0604020202020204" pitchFamily="34" charset="0"/>
              </a:rPr>
              <a:t>hange</a:t>
            </a:r>
            <a:br>
              <a:rPr lang="en-GB" sz="6400" b="1" dirty="0">
                <a:solidFill>
                  <a:srgbClr val="162E3B"/>
                </a:solidFill>
                <a:latin typeface="Arial" panose="020B0604020202020204" pitchFamily="34" charset="0"/>
                <a:ea typeface="Merriweather" charset="0"/>
                <a:cs typeface="Arial" panose="020B0604020202020204" pitchFamily="34" charset="0"/>
              </a:rPr>
            </a:br>
            <a:r>
              <a:rPr lang="en-GB" sz="6000" dirty="0">
                <a:solidFill>
                  <a:srgbClr val="162E3B"/>
                </a:solidFill>
                <a:latin typeface="Arial" panose="020B0604020202020204" pitchFamily="34" charset="0"/>
                <a:ea typeface="Merriweather" charset="0"/>
                <a:cs typeface="Arial" panose="020B0604020202020204" pitchFamily="34" charset="0"/>
              </a:rPr>
              <a:t>Language Acquisition in the Primary Classroom</a:t>
            </a:r>
            <a:br>
              <a:rPr lang="en-GB" sz="6400" dirty="0">
                <a:solidFill>
                  <a:schemeClr val="tx2"/>
                </a:solidFill>
                <a:latin typeface="Merriweather" charset="0"/>
                <a:ea typeface="Merriweather" charset="0"/>
                <a:cs typeface="Merriweather" charset="0"/>
              </a:rPr>
            </a:br>
            <a:endParaRPr lang="en-GB" sz="6400" dirty="0">
              <a:solidFill>
                <a:schemeClr val="tx2"/>
              </a:solidFill>
              <a:latin typeface="Merriweather" charset="0"/>
              <a:ea typeface="Merriweather" charset="0"/>
              <a:cs typeface="Merriweather" charset="0"/>
            </a:endParaRPr>
          </a:p>
        </p:txBody>
      </p:sp>
      <p:sp>
        <p:nvSpPr>
          <p:cNvPr id="3" name="Subtitle 2"/>
          <p:cNvSpPr>
            <a:spLocks noGrp="1"/>
          </p:cNvSpPr>
          <p:nvPr>
            <p:ph type="subTitle" idx="1"/>
          </p:nvPr>
        </p:nvSpPr>
        <p:spPr>
          <a:xfrm>
            <a:off x="2159607" y="5017746"/>
            <a:ext cx="18653879" cy="1138108"/>
          </a:xfrm>
        </p:spPr>
        <p:txBody>
          <a:bodyPr vert="horz" lIns="0" tIns="0" rIns="0" bIns="0" rtlCol="0">
            <a:noAutofit/>
          </a:bodyPr>
          <a:lstStyle/>
          <a:p>
            <a:pPr algn="l">
              <a:lnSpc>
                <a:spcPct val="100000"/>
              </a:lnSpc>
              <a:spcBef>
                <a:spcPts val="0"/>
              </a:spcBef>
              <a:spcAft>
                <a:spcPts val="1200"/>
              </a:spcAft>
            </a:pPr>
            <a:r>
              <a:rPr lang="en-GB" sz="3600" b="1" dirty="0">
                <a:solidFill>
                  <a:srgbClr val="162E3B"/>
                </a:solidFill>
                <a:latin typeface="Arial" panose="020B0604020202020204" pitchFamily="34" charset="0"/>
                <a:ea typeface="Open Sans" charset="0"/>
                <a:cs typeface="Arial" panose="020B0604020202020204" pitchFamily="34" charset="0"/>
              </a:rPr>
              <a:t>Dr Alicia Kent </a:t>
            </a:r>
            <a:r>
              <a:rPr lang="en-GB" sz="3600" dirty="0">
                <a:solidFill>
                  <a:srgbClr val="162E3B"/>
                </a:solidFill>
                <a:latin typeface="Arial" panose="020B0604020202020204" pitchFamily="34" charset="0"/>
                <a:ea typeface="Open Sans" charset="0"/>
                <a:cs typeface="Arial" panose="020B0604020202020204" pitchFamily="34" charset="0"/>
              </a:rPr>
              <a:t>(</a:t>
            </a:r>
            <a:r>
              <a:rPr lang="en-GB" sz="3600" dirty="0" err="1">
                <a:solidFill>
                  <a:srgbClr val="162E3B"/>
                </a:solidFill>
                <a:latin typeface="Arial" panose="020B0604020202020204" pitchFamily="34" charset="0"/>
                <a:ea typeface="Open Sans" charset="0"/>
                <a:cs typeface="Arial" panose="020B0604020202020204" pitchFamily="34" charset="0"/>
              </a:rPr>
              <a:t>alicia.kent@kcl.ac.uk</a:t>
            </a:r>
            <a:r>
              <a:rPr lang="en-GB" sz="3600" dirty="0">
                <a:solidFill>
                  <a:srgbClr val="162E3B"/>
                </a:solidFill>
                <a:latin typeface="Arial" panose="020B0604020202020204" pitchFamily="34" charset="0"/>
                <a:ea typeface="Open Sans" charset="0"/>
                <a:cs typeface="Arial" panose="020B0604020202020204" pitchFamily="34" charset="0"/>
              </a:rPr>
              <a:t>)</a:t>
            </a:r>
          </a:p>
          <a:p>
            <a:pPr algn="l">
              <a:lnSpc>
                <a:spcPts val="2400"/>
              </a:lnSpc>
              <a:spcBef>
                <a:spcPts val="600"/>
              </a:spcBef>
              <a:spcAft>
                <a:spcPts val="600"/>
              </a:spcAft>
            </a:pPr>
            <a:r>
              <a:rPr lang="en-GB" sz="3600" dirty="0">
                <a:solidFill>
                  <a:srgbClr val="162E3B"/>
                </a:solidFill>
                <a:latin typeface="Arial" panose="020B0604020202020204" pitchFamily="34" charset="0"/>
                <a:ea typeface="Open Sans" charset="0"/>
                <a:cs typeface="Arial" panose="020B0604020202020204" pitchFamily="34" charset="0"/>
              </a:rPr>
              <a:t>Project Lead, Play @ languages @ King’s, King’s College London</a:t>
            </a:r>
          </a:p>
          <a:p>
            <a:pPr algn="l">
              <a:lnSpc>
                <a:spcPts val="2400"/>
              </a:lnSpc>
              <a:spcBef>
                <a:spcPts val="600"/>
              </a:spcBef>
              <a:spcAft>
                <a:spcPts val="600"/>
              </a:spcAft>
            </a:pPr>
            <a:endParaRPr lang="en-GB" sz="3600" dirty="0">
              <a:solidFill>
                <a:srgbClr val="162E3B"/>
              </a:solidFill>
              <a:latin typeface="Arial" panose="020B0604020202020204" pitchFamily="34" charset="0"/>
              <a:ea typeface="Open Sans" charset="0"/>
              <a:cs typeface="Arial" panose="020B0604020202020204" pitchFamily="34" charset="0"/>
            </a:endParaRPr>
          </a:p>
          <a:p>
            <a:pPr algn="l"/>
            <a:endParaRPr lang="en-GB" sz="3395" dirty="0">
              <a:solidFill>
                <a:schemeClr val="tx2"/>
              </a:solidFill>
              <a:latin typeface="Open Sans" charset="0"/>
              <a:ea typeface="Open Sans" charset="0"/>
              <a:cs typeface="Open Sans" charset="0"/>
            </a:endParaRPr>
          </a:p>
        </p:txBody>
      </p:sp>
      <p:cxnSp>
        <p:nvCxnSpPr>
          <p:cNvPr id="10" name="Straight Connector 9"/>
          <p:cNvCxnSpPr>
            <a:cxnSpLocks/>
          </p:cNvCxnSpPr>
          <p:nvPr/>
        </p:nvCxnSpPr>
        <p:spPr>
          <a:xfrm>
            <a:off x="2122973" y="6529594"/>
            <a:ext cx="13869034"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6026833" y="28664917"/>
            <a:ext cx="12318617" cy="7813141"/>
          </a:xfrm>
          <a:prstGeom prst="rect">
            <a:avLst/>
          </a:prstGeom>
          <a:noFill/>
        </p:spPr>
        <p:txBody>
          <a:bodyPr wrap="square" lIns="0" tIns="0" rIns="0" bIns="0" numCol="1" spcCol="720000" rtlCol="0">
            <a:noAutofit/>
          </a:bodyPr>
          <a:lstStyle/>
          <a:p>
            <a:pPr>
              <a:lnSpc>
                <a:spcPts val="3600"/>
              </a:lnSpc>
            </a:pPr>
            <a:r>
              <a:rPr lang="en-GB" sz="3600" b="1" dirty="0">
                <a:solidFill>
                  <a:srgbClr val="FFFF00"/>
                </a:solidFill>
                <a:effectLst>
                  <a:innerShdw blurRad="63500" dist="50800" dir="13500000">
                    <a:prstClr val="black">
                      <a:alpha val="50000"/>
                    </a:prstClr>
                  </a:innerShdw>
                </a:effectLst>
                <a:latin typeface="Arial" panose="020B0604020202020204" pitchFamily="34" charset="0"/>
                <a:ea typeface="Open Sans" charset="0"/>
                <a:cs typeface="Arial" panose="020B0604020202020204" pitchFamily="34" charset="0"/>
              </a:rPr>
              <a:t>3.</a:t>
            </a:r>
          </a:p>
          <a:p>
            <a:pPr algn="ctr">
              <a:lnSpc>
                <a:spcPts val="3600"/>
              </a:lnSpc>
            </a:pPr>
            <a:r>
              <a:rPr lang="en-GB" sz="3600" b="1" dirty="0">
                <a:solidFill>
                  <a:srgbClr val="162E3B"/>
                </a:solidFill>
                <a:latin typeface="Arial" panose="020B0604020202020204" pitchFamily="34" charset="0"/>
                <a:ea typeface="Open Sans" charset="0"/>
                <a:cs typeface="Arial" panose="020B0604020202020204" pitchFamily="34" charset="0"/>
              </a:rPr>
              <a:t>Disruption for creative learning</a:t>
            </a:r>
          </a:p>
          <a:p>
            <a:pPr>
              <a:lnSpc>
                <a:spcPts val="3600"/>
              </a:lnSpc>
            </a:pPr>
            <a:endParaRPr lang="en-GB" sz="2800" dirty="0">
              <a:solidFill>
                <a:srgbClr val="162E3B"/>
              </a:solidFill>
              <a:latin typeface="Arial" panose="020B0604020202020204" pitchFamily="34" charset="0"/>
              <a:ea typeface="Open Sans" charset="0"/>
              <a:cs typeface="Arial" panose="020B0604020202020204" pitchFamily="34" charset="0"/>
            </a:endParaRPr>
          </a:p>
          <a:p>
            <a:pPr algn="just">
              <a:lnSpc>
                <a:spcPts val="3600"/>
              </a:lnSpc>
            </a:pPr>
            <a:r>
              <a:rPr lang="en-GB" sz="2800" dirty="0">
                <a:latin typeface="Arial" panose="020B0604020202020204" pitchFamily="34" charset="0"/>
                <a:ea typeface="Open Sans" charset="0"/>
                <a:cs typeface="Arial" panose="020B0604020202020204" pitchFamily="34" charset="0"/>
              </a:rPr>
              <a:t>Questions we asked after the observations were: how does introducing disruption affect pupil behaviour in the classroom? What does it mean to participate or not participate? What about pupil voice? Is it possible and/or important for the class teacher to be involved in the disruption?</a:t>
            </a:r>
          </a:p>
          <a:p>
            <a:pPr algn="just">
              <a:lnSpc>
                <a:spcPts val="3600"/>
              </a:lnSpc>
            </a:pPr>
            <a:endParaRPr lang="en-GB" sz="2800" dirty="0">
              <a:latin typeface="Arial" panose="020B0604020202020204" pitchFamily="34" charset="0"/>
              <a:ea typeface="Open Sans" charset="0"/>
              <a:cs typeface="Arial" panose="020B0604020202020204" pitchFamily="34" charset="0"/>
            </a:endParaRPr>
          </a:p>
          <a:p>
            <a:pPr algn="just">
              <a:lnSpc>
                <a:spcPts val="3600"/>
              </a:lnSpc>
            </a:pPr>
            <a:r>
              <a:rPr lang="en-GB" sz="2800" dirty="0">
                <a:latin typeface="Arial" panose="020B0604020202020204" pitchFamily="34" charset="0"/>
                <a:ea typeface="Open Sans" charset="0"/>
                <a:cs typeface="Arial" panose="020B0604020202020204" pitchFamily="34" charset="0"/>
              </a:rPr>
              <a:t>For Phil Davis, students who read and who are read to progress better in writing tasks, and this is also the key message coming from schools. How do we fit home or second languages into this, especially when for the children these are transactional languages rather than creative languages? How could schools help here? What other options are there for children who don’t have this support to intervene in this practice? How might physical movement in the classroom help?</a:t>
            </a:r>
          </a:p>
          <a:p>
            <a:pPr algn="just">
              <a:lnSpc>
                <a:spcPts val="3600"/>
              </a:lnSpc>
            </a:pPr>
            <a:endParaRPr lang="en-GB" sz="2800" dirty="0">
              <a:latin typeface="Arial" panose="020B0604020202020204" pitchFamily="34" charset="0"/>
              <a:ea typeface="Open Sans" charset="0"/>
              <a:cs typeface="Arial" panose="020B0604020202020204" pitchFamily="34" charset="0"/>
            </a:endParaRPr>
          </a:p>
        </p:txBody>
      </p:sp>
      <p:cxnSp>
        <p:nvCxnSpPr>
          <p:cNvPr id="14" name="Straight Connector 13"/>
          <p:cNvCxnSpPr/>
          <p:nvPr/>
        </p:nvCxnSpPr>
        <p:spPr>
          <a:xfrm>
            <a:off x="15824180" y="6529594"/>
            <a:ext cx="12527999"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15992007" y="36966436"/>
            <a:ext cx="12829810"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19F240F-F269-714E-9C57-AB9B7192540E}"/>
              </a:ext>
            </a:extLst>
          </p:cNvPr>
          <p:cNvSpPr txBox="1"/>
          <p:nvPr/>
        </p:nvSpPr>
        <p:spPr>
          <a:xfrm>
            <a:off x="14393579" y="15044252"/>
            <a:ext cx="1945254" cy="597045"/>
          </a:xfrm>
          <a:prstGeom prst="rect">
            <a:avLst/>
          </a:prstGeom>
          <a:noFill/>
        </p:spPr>
        <p:txBody>
          <a:bodyPr wrap="none" lIns="0" tIns="0" rIns="0" bIns="0" rtlCol="0">
            <a:noAutofit/>
          </a:bodyPr>
          <a:lstStyle/>
          <a:p>
            <a:pPr>
              <a:lnSpc>
                <a:spcPts val="3600"/>
              </a:lnSpc>
            </a:pPr>
            <a:r>
              <a:rPr lang="en-US" sz="3600" b="1" dirty="0">
                <a:latin typeface="Arial" panose="020B0604020202020204" pitchFamily="34" charset="0"/>
                <a:cs typeface="Arial" panose="020B0604020202020204" pitchFamily="34" charset="0"/>
              </a:rPr>
              <a:t>Observe</a:t>
            </a:r>
          </a:p>
        </p:txBody>
      </p:sp>
      <p:sp>
        <p:nvSpPr>
          <p:cNvPr id="192" name="TextBox 191">
            <a:extLst>
              <a:ext uri="{FF2B5EF4-FFF2-40B4-BE49-F238E27FC236}">
                <a16:creationId xmlns:a16="http://schemas.microsoft.com/office/drawing/2014/main" id="{DF2B64FE-4A70-054B-A137-C75C27704BD4}"/>
              </a:ext>
            </a:extLst>
          </p:cNvPr>
          <p:cNvSpPr txBox="1"/>
          <p:nvPr/>
        </p:nvSpPr>
        <p:spPr>
          <a:xfrm>
            <a:off x="14393579" y="27190536"/>
            <a:ext cx="1945254" cy="568974"/>
          </a:xfrm>
          <a:prstGeom prst="rect">
            <a:avLst/>
          </a:prstGeom>
          <a:noFill/>
        </p:spPr>
        <p:txBody>
          <a:bodyPr wrap="none" lIns="0" tIns="0" rIns="0" bIns="0" rtlCol="0">
            <a:noAutofit/>
          </a:bodyPr>
          <a:lstStyle/>
          <a:p>
            <a:pPr>
              <a:lnSpc>
                <a:spcPts val="3600"/>
              </a:lnSpc>
            </a:pPr>
            <a:r>
              <a:rPr lang="en-US" sz="3600" b="1" dirty="0">
                <a:latin typeface="Arial" panose="020B0604020202020204" pitchFamily="34" charset="0"/>
                <a:cs typeface="Arial" panose="020B0604020202020204" pitchFamily="34" charset="0"/>
              </a:rPr>
              <a:t>Evaluate</a:t>
            </a:r>
          </a:p>
        </p:txBody>
      </p:sp>
      <p:pic>
        <p:nvPicPr>
          <p:cNvPr id="9" name="Picture 8">
            <a:extLst>
              <a:ext uri="{FF2B5EF4-FFF2-40B4-BE49-F238E27FC236}">
                <a16:creationId xmlns:a16="http://schemas.microsoft.com/office/drawing/2014/main" id="{95EE0CBD-3D93-4594-9EF1-8EFA9D55C35A}"/>
              </a:ext>
            </a:extLst>
          </p:cNvPr>
          <p:cNvPicPr>
            <a:picLocks noChangeAspect="1"/>
          </p:cNvPicPr>
          <p:nvPr/>
        </p:nvPicPr>
        <p:blipFill>
          <a:blip r:embed="rId3"/>
          <a:stretch>
            <a:fillRect/>
          </a:stretch>
        </p:blipFill>
        <p:spPr>
          <a:xfrm>
            <a:off x="21318206" y="-7946"/>
            <a:ext cx="8309165" cy="4816800"/>
          </a:xfrm>
          <a:prstGeom prst="rect">
            <a:avLst/>
          </a:prstGeom>
        </p:spPr>
      </p:pic>
      <p:sp>
        <p:nvSpPr>
          <p:cNvPr id="193" name="TextBox 192">
            <a:extLst>
              <a:ext uri="{FF2B5EF4-FFF2-40B4-BE49-F238E27FC236}">
                <a16:creationId xmlns:a16="http://schemas.microsoft.com/office/drawing/2014/main" id="{B11C3D50-E692-8A48-BFF7-08B331F9B448}"/>
              </a:ext>
            </a:extLst>
          </p:cNvPr>
          <p:cNvSpPr txBox="1"/>
          <p:nvPr/>
        </p:nvSpPr>
        <p:spPr>
          <a:xfrm>
            <a:off x="20935542" y="20922552"/>
            <a:ext cx="1945254" cy="464753"/>
          </a:xfrm>
          <a:prstGeom prst="rect">
            <a:avLst/>
          </a:prstGeom>
          <a:noFill/>
        </p:spPr>
        <p:txBody>
          <a:bodyPr wrap="none" lIns="0" tIns="0" rIns="0" bIns="0" rtlCol="0">
            <a:noAutofit/>
          </a:bodyPr>
          <a:lstStyle/>
          <a:p>
            <a:pPr>
              <a:lnSpc>
                <a:spcPts val="3600"/>
              </a:lnSpc>
            </a:pPr>
            <a:r>
              <a:rPr lang="en-US" sz="3600" b="1" dirty="0">
                <a:latin typeface="Arial" panose="020B0604020202020204" pitchFamily="34" charset="0"/>
                <a:cs typeface="Arial" panose="020B0604020202020204" pitchFamily="34" charset="0"/>
              </a:rPr>
              <a:t>Discuss</a:t>
            </a:r>
          </a:p>
        </p:txBody>
      </p:sp>
      <p:sp>
        <p:nvSpPr>
          <p:cNvPr id="194" name="TextBox 193">
            <a:extLst>
              <a:ext uri="{FF2B5EF4-FFF2-40B4-BE49-F238E27FC236}">
                <a16:creationId xmlns:a16="http://schemas.microsoft.com/office/drawing/2014/main" id="{A9F074C8-2E91-3142-BC41-AABE411B694D}"/>
              </a:ext>
            </a:extLst>
          </p:cNvPr>
          <p:cNvSpPr txBox="1"/>
          <p:nvPr/>
        </p:nvSpPr>
        <p:spPr>
          <a:xfrm>
            <a:off x="7546816" y="20858348"/>
            <a:ext cx="1945254" cy="528957"/>
          </a:xfrm>
          <a:prstGeom prst="rect">
            <a:avLst/>
          </a:prstGeom>
          <a:noFill/>
        </p:spPr>
        <p:txBody>
          <a:bodyPr wrap="none" lIns="0" tIns="0" rIns="0" bIns="0" rtlCol="0">
            <a:noAutofit/>
          </a:bodyPr>
          <a:lstStyle/>
          <a:p>
            <a:pPr>
              <a:lnSpc>
                <a:spcPts val="3600"/>
              </a:lnSpc>
            </a:pPr>
            <a:r>
              <a:rPr lang="en-US" sz="3600" b="1" dirty="0">
                <a:latin typeface="Arial" panose="020B0604020202020204" pitchFamily="34" charset="0"/>
                <a:cs typeface="Arial" panose="020B0604020202020204" pitchFamily="34" charset="0"/>
              </a:rPr>
              <a:t>Propose</a:t>
            </a:r>
          </a:p>
        </p:txBody>
      </p:sp>
      <p:sp>
        <p:nvSpPr>
          <p:cNvPr id="186" name="Freeform 185">
            <a:extLst>
              <a:ext uri="{FF2B5EF4-FFF2-40B4-BE49-F238E27FC236}">
                <a16:creationId xmlns:a16="http://schemas.microsoft.com/office/drawing/2014/main" id="{23CD3CD4-971E-004B-BBC2-BE567D7D3AE8}"/>
              </a:ext>
            </a:extLst>
          </p:cNvPr>
          <p:cNvSpPr>
            <a:spLocks noChangeAspect="1"/>
          </p:cNvSpPr>
          <p:nvPr/>
        </p:nvSpPr>
        <p:spPr>
          <a:xfrm rot="5400000">
            <a:off x="10287164" y="14931332"/>
            <a:ext cx="5097646" cy="6120000"/>
          </a:xfrm>
          <a:custGeom>
            <a:avLst/>
            <a:gdLst>
              <a:gd name="connsiteX0" fmla="*/ 483792 w 5748784"/>
              <a:gd name="connsiteY0" fmla="*/ 2880001 h 6901726"/>
              <a:gd name="connsiteX1" fmla="*/ 483792 w 5748784"/>
              <a:gd name="connsiteY1" fmla="*/ 2880000 h 6901726"/>
              <a:gd name="connsiteX2" fmla="*/ 2226146 w 5748784"/>
              <a:gd name="connsiteY2" fmla="*/ 2880000 h 6901726"/>
              <a:gd name="connsiteX3" fmla="*/ 2257110 w 5748784"/>
              <a:gd name="connsiteY3" fmla="*/ 2958527 h 6901726"/>
              <a:gd name="connsiteX4" fmla="*/ 5513030 w 5748784"/>
              <a:gd name="connsiteY4" fmla="*/ 5239488 h 6901726"/>
              <a:gd name="connsiteX5" fmla="*/ 5636784 w 5748784"/>
              <a:gd name="connsiteY5" fmla="*/ 5242617 h 6901726"/>
              <a:gd name="connsiteX6" fmla="*/ 4263458 w 5748784"/>
              <a:gd name="connsiteY6" fmla="*/ 6039146 h 6901726"/>
              <a:gd name="connsiteX7" fmla="*/ 5748784 w 5748784"/>
              <a:gd name="connsiteY7" fmla="*/ 6900635 h 6901726"/>
              <a:gd name="connsiteX8" fmla="*/ 5705626 w 5748784"/>
              <a:gd name="connsiteY8" fmla="*/ 6901726 h 6901726"/>
              <a:gd name="connsiteX9" fmla="*/ 548400 w 5748784"/>
              <a:gd name="connsiteY9" fmla="*/ 3107521 h 6901726"/>
              <a:gd name="connsiteX10" fmla="*/ 359684 w 5748784"/>
              <a:gd name="connsiteY10" fmla="*/ 2259853 h 6901726"/>
              <a:gd name="connsiteX11" fmla="*/ 1670398 w 5748784"/>
              <a:gd name="connsiteY11" fmla="*/ 0 h 6901726"/>
              <a:gd name="connsiteX12" fmla="*/ 2057502 w 5748784"/>
              <a:gd name="connsiteY12" fmla="*/ 667422 h 6901726"/>
              <a:gd name="connsiteX13" fmla="*/ 3340798 w 5748784"/>
              <a:gd name="connsiteY13" fmla="*/ 2880000 h 6901726"/>
              <a:gd name="connsiteX14" fmla="*/ 2226146 w 5748784"/>
              <a:gd name="connsiteY14" fmla="*/ 2880000 h 6901726"/>
              <a:gd name="connsiteX15" fmla="*/ 2226146 w 5748784"/>
              <a:gd name="connsiteY15" fmla="*/ 2879999 h 6901726"/>
              <a:gd name="connsiteX16" fmla="*/ 483791 w 5748784"/>
              <a:gd name="connsiteY16" fmla="*/ 2879999 h 6901726"/>
              <a:gd name="connsiteX17" fmla="*/ 475634 w 5748784"/>
              <a:gd name="connsiteY17" fmla="*/ 2851271 h 6901726"/>
              <a:gd name="connsiteX18" fmla="*/ 367848 w 5748784"/>
              <a:gd name="connsiteY18" fmla="*/ 2324095 h 6901726"/>
              <a:gd name="connsiteX19" fmla="*/ 0 w 5748784"/>
              <a:gd name="connsiteY19" fmla="*/ 2880001 h 6901726"/>
              <a:gd name="connsiteX20" fmla="*/ 359684 w 5748784"/>
              <a:gd name="connsiteY20" fmla="*/ 2259853 h 6901726"/>
              <a:gd name="connsiteX21" fmla="*/ 367847 w 5748784"/>
              <a:gd name="connsiteY21" fmla="*/ 2324094 h 6901726"/>
              <a:gd name="connsiteX22" fmla="*/ 475633 w 5748784"/>
              <a:gd name="connsiteY22" fmla="*/ 2851271 h 6901726"/>
              <a:gd name="connsiteX23" fmla="*/ 483791 w 5748784"/>
              <a:gd name="connsiteY23" fmla="*/ 2880000 h 6901726"/>
              <a:gd name="connsiteX24" fmla="*/ 483792 w 5748784"/>
              <a:gd name="connsiteY24" fmla="*/ 2880001 h 690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48784" h="6901726">
                <a:moveTo>
                  <a:pt x="483792" y="2880001"/>
                </a:moveTo>
                <a:lnTo>
                  <a:pt x="483792" y="2880000"/>
                </a:lnTo>
                <a:lnTo>
                  <a:pt x="2226146" y="2880000"/>
                </a:lnTo>
                <a:lnTo>
                  <a:pt x="2257110" y="2958527"/>
                </a:lnTo>
                <a:cubicBezTo>
                  <a:pt x="2801598" y="4245844"/>
                  <a:pt x="4045858" y="5165117"/>
                  <a:pt x="5513030" y="5239488"/>
                </a:cubicBezTo>
                <a:lnTo>
                  <a:pt x="5636784" y="5242617"/>
                </a:lnTo>
                <a:lnTo>
                  <a:pt x="4263458" y="6039146"/>
                </a:lnTo>
                <a:lnTo>
                  <a:pt x="5748784" y="6900635"/>
                </a:lnTo>
                <a:lnTo>
                  <a:pt x="5705626" y="6901726"/>
                </a:lnTo>
                <a:cubicBezTo>
                  <a:pt x="3282478" y="6901726"/>
                  <a:pt x="1232102" y="5305691"/>
                  <a:pt x="548400" y="3107521"/>
                </a:cubicBezTo>
                <a:close/>
                <a:moveTo>
                  <a:pt x="359684" y="2259853"/>
                </a:moveTo>
                <a:lnTo>
                  <a:pt x="1670398" y="0"/>
                </a:lnTo>
                <a:lnTo>
                  <a:pt x="2057502" y="667422"/>
                </a:lnTo>
                <a:lnTo>
                  <a:pt x="3340798" y="2880000"/>
                </a:lnTo>
                <a:lnTo>
                  <a:pt x="2226146" y="2880000"/>
                </a:lnTo>
                <a:lnTo>
                  <a:pt x="2226146" y="2879999"/>
                </a:lnTo>
                <a:lnTo>
                  <a:pt x="483791" y="2879999"/>
                </a:lnTo>
                <a:lnTo>
                  <a:pt x="475634" y="2851271"/>
                </a:lnTo>
                <a:cubicBezTo>
                  <a:pt x="431242" y="2678731"/>
                  <a:pt x="395162" y="2502855"/>
                  <a:pt x="367848" y="2324095"/>
                </a:cubicBezTo>
                <a:close/>
                <a:moveTo>
                  <a:pt x="0" y="2880001"/>
                </a:moveTo>
                <a:lnTo>
                  <a:pt x="359684" y="2259853"/>
                </a:lnTo>
                <a:lnTo>
                  <a:pt x="367847" y="2324094"/>
                </a:lnTo>
                <a:cubicBezTo>
                  <a:pt x="395161" y="2502855"/>
                  <a:pt x="431241" y="2678731"/>
                  <a:pt x="475633" y="2851271"/>
                </a:cubicBezTo>
                <a:lnTo>
                  <a:pt x="483791" y="2880000"/>
                </a:lnTo>
                <a:lnTo>
                  <a:pt x="483792" y="2880001"/>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Freeform 188">
            <a:extLst>
              <a:ext uri="{FF2B5EF4-FFF2-40B4-BE49-F238E27FC236}">
                <a16:creationId xmlns:a16="http://schemas.microsoft.com/office/drawing/2014/main" id="{3D99E259-27D7-2C46-8A2A-410B6907C167}"/>
              </a:ext>
            </a:extLst>
          </p:cNvPr>
          <p:cNvSpPr>
            <a:spLocks noChangeAspect="1"/>
          </p:cNvSpPr>
          <p:nvPr/>
        </p:nvSpPr>
        <p:spPr>
          <a:xfrm rot="5400000">
            <a:off x="14945668" y="21481877"/>
            <a:ext cx="5638752" cy="6120000"/>
          </a:xfrm>
          <a:custGeom>
            <a:avLst/>
            <a:gdLst>
              <a:gd name="connsiteX0" fmla="*/ 2904461 w 6245261"/>
              <a:gd name="connsiteY0" fmla="*/ 3898273 h 6778273"/>
              <a:gd name="connsiteX1" fmla="*/ 3643597 w 6245261"/>
              <a:gd name="connsiteY1" fmla="*/ 3898273 h 6778273"/>
              <a:gd name="connsiteX2" fmla="*/ 5402167 w 6245261"/>
              <a:gd name="connsiteY2" fmla="*/ 3898273 h 6778273"/>
              <a:gd name="connsiteX3" fmla="*/ 5402167 w 6245261"/>
              <a:gd name="connsiteY3" fmla="*/ 3898274 h 6778273"/>
              <a:gd name="connsiteX4" fmla="*/ 6245261 w 6245261"/>
              <a:gd name="connsiteY4" fmla="*/ 3898274 h 6778273"/>
              <a:gd name="connsiteX5" fmla="*/ 5599909 w 6245261"/>
              <a:gd name="connsiteY5" fmla="*/ 5010948 h 6778273"/>
              <a:gd name="connsiteX6" fmla="*/ 4574861 w 6245261"/>
              <a:gd name="connsiteY6" fmla="*/ 6778273 h 6778273"/>
              <a:gd name="connsiteX7" fmla="*/ 3945503 w 6245261"/>
              <a:gd name="connsiteY7" fmla="*/ 5693173 h 6778273"/>
              <a:gd name="connsiteX8" fmla="*/ 0 w 6245261"/>
              <a:gd name="connsiteY8" fmla="*/ 5446 h 6778273"/>
              <a:gd name="connsiteX9" fmla="*/ 215389 w 6245261"/>
              <a:gd name="connsiteY9" fmla="*/ 0 h 6778273"/>
              <a:gd name="connsiteX10" fmla="*/ 5372617 w 6245261"/>
              <a:gd name="connsiteY10" fmla="*/ 3794204 h 6778273"/>
              <a:gd name="connsiteX11" fmla="*/ 5402167 w 6245261"/>
              <a:gd name="connsiteY11" fmla="*/ 3898272 h 6778273"/>
              <a:gd name="connsiteX12" fmla="*/ 3643597 w 6245261"/>
              <a:gd name="connsiteY12" fmla="*/ 3898272 h 6778273"/>
              <a:gd name="connsiteX13" fmla="*/ 3588957 w 6245261"/>
              <a:gd name="connsiteY13" fmla="*/ 3777414 h 6778273"/>
              <a:gd name="connsiteX14" fmla="*/ 598053 w 6245261"/>
              <a:gd name="connsiteY14" fmla="*/ 1676690 h 6778273"/>
              <a:gd name="connsiteX15" fmla="*/ 445045 w 6245261"/>
              <a:gd name="connsiteY15" fmla="*/ 1665056 h 6778273"/>
              <a:gd name="connsiteX16" fmla="*/ 1653221 w 6245261"/>
              <a:gd name="connsiteY16" fmla="*/ 964314 h 677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45261" h="6778273">
                <a:moveTo>
                  <a:pt x="2904461" y="3898273"/>
                </a:moveTo>
                <a:lnTo>
                  <a:pt x="3643597" y="3898273"/>
                </a:lnTo>
                <a:lnTo>
                  <a:pt x="5402167" y="3898273"/>
                </a:lnTo>
                <a:lnTo>
                  <a:pt x="5402167" y="3898274"/>
                </a:lnTo>
                <a:lnTo>
                  <a:pt x="6245261" y="3898274"/>
                </a:lnTo>
                <a:lnTo>
                  <a:pt x="5599909" y="5010948"/>
                </a:lnTo>
                <a:lnTo>
                  <a:pt x="4574861" y="6778273"/>
                </a:lnTo>
                <a:lnTo>
                  <a:pt x="3945503" y="5693173"/>
                </a:lnTo>
                <a:close/>
                <a:moveTo>
                  <a:pt x="0" y="5446"/>
                </a:moveTo>
                <a:lnTo>
                  <a:pt x="215389" y="0"/>
                </a:lnTo>
                <a:cubicBezTo>
                  <a:pt x="2638541" y="0"/>
                  <a:pt x="4688915" y="1596034"/>
                  <a:pt x="5372617" y="3794204"/>
                </a:cubicBezTo>
                <a:lnTo>
                  <a:pt x="5402167" y="3898272"/>
                </a:lnTo>
                <a:lnTo>
                  <a:pt x="3643597" y="3898272"/>
                </a:lnTo>
                <a:lnTo>
                  <a:pt x="3588957" y="3777414"/>
                </a:lnTo>
                <a:cubicBezTo>
                  <a:pt x="3037079" y="2632082"/>
                  <a:pt x="1919123" y="1810852"/>
                  <a:pt x="598053" y="1676690"/>
                </a:cubicBezTo>
                <a:lnTo>
                  <a:pt x="445045" y="1665056"/>
                </a:lnTo>
                <a:lnTo>
                  <a:pt x="1653221" y="964314"/>
                </a:ln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7" name="Freeform 186">
            <a:extLst>
              <a:ext uri="{FF2B5EF4-FFF2-40B4-BE49-F238E27FC236}">
                <a16:creationId xmlns:a16="http://schemas.microsoft.com/office/drawing/2014/main" id="{15163A1B-F64E-EA40-B250-2238A51D983F}"/>
              </a:ext>
            </a:extLst>
          </p:cNvPr>
          <p:cNvSpPr>
            <a:spLocks noChangeAspect="1"/>
          </p:cNvSpPr>
          <p:nvPr/>
        </p:nvSpPr>
        <p:spPr>
          <a:xfrm rot="5400000">
            <a:off x="8759636" y="20523581"/>
            <a:ext cx="6347565" cy="6120000"/>
          </a:xfrm>
          <a:custGeom>
            <a:avLst/>
            <a:gdLst>
              <a:gd name="connsiteX0" fmla="*/ 1485326 w 6842169"/>
              <a:gd name="connsiteY0" fmla="*/ 5787962 h 6596872"/>
              <a:gd name="connsiteX1" fmla="*/ 1720052 w 6842169"/>
              <a:gd name="connsiteY1" fmla="*/ 5782026 h 6596872"/>
              <a:gd name="connsiteX2" fmla="*/ 2791712 w 6842169"/>
              <a:gd name="connsiteY2" fmla="*/ 5619046 h 6596872"/>
              <a:gd name="connsiteX3" fmla="*/ 2880000 w 6842169"/>
              <a:gd name="connsiteY3" fmla="*/ 5593976 h 6596872"/>
              <a:gd name="connsiteX4" fmla="*/ 2880000 w 6842169"/>
              <a:gd name="connsiteY4" fmla="*/ 6596872 h 6596872"/>
              <a:gd name="connsiteX5" fmla="*/ 0 w 6842169"/>
              <a:gd name="connsiteY5" fmla="*/ 4926472 h 6596872"/>
              <a:gd name="connsiteX6" fmla="*/ 1373326 w 6842169"/>
              <a:gd name="connsiteY6" fmla="*/ 4129943 h 6596872"/>
              <a:gd name="connsiteX7" fmla="*/ 2880000 w 6842169"/>
              <a:gd name="connsiteY7" fmla="*/ 3256072 h 6596872"/>
              <a:gd name="connsiteX8" fmla="*/ 2880000 w 6842169"/>
              <a:gd name="connsiteY8" fmla="*/ 3845048 h 6596872"/>
              <a:gd name="connsiteX9" fmla="*/ 2898971 w 6842169"/>
              <a:gd name="connsiteY9" fmla="*/ 3837568 h 6596872"/>
              <a:gd name="connsiteX10" fmla="*/ 5165477 w 6842169"/>
              <a:gd name="connsiteY10" fmla="*/ 771714 h 6596872"/>
              <a:gd name="connsiteX11" fmla="*/ 5172283 w 6842169"/>
              <a:gd name="connsiteY11" fmla="*/ 682224 h 6596872"/>
              <a:gd name="connsiteX12" fmla="*/ 5801641 w 6842169"/>
              <a:gd name="connsiteY12" fmla="*/ 1767324 h 6596872"/>
              <a:gd name="connsiteX13" fmla="*/ 6826689 w 6842169"/>
              <a:gd name="connsiteY13" fmla="*/ 0 h 6596872"/>
              <a:gd name="connsiteX14" fmla="*/ 6835143 w 6842169"/>
              <a:gd name="connsiteY14" fmla="*/ 111168 h 6596872"/>
              <a:gd name="connsiteX15" fmla="*/ 6842169 w 6842169"/>
              <a:gd name="connsiteY15" fmla="*/ 389052 h 6596872"/>
              <a:gd name="connsiteX16" fmla="*/ 3047965 w 6842169"/>
              <a:gd name="connsiteY16" fmla="*/ 5546278 h 6596872"/>
              <a:gd name="connsiteX17" fmla="*/ 2880000 w 6842169"/>
              <a:gd name="connsiteY17" fmla="*/ 5593974 h 6596872"/>
              <a:gd name="connsiteX18" fmla="*/ 2880000 w 6842169"/>
              <a:gd name="connsiteY18" fmla="*/ 5593975 h 6596872"/>
              <a:gd name="connsiteX19" fmla="*/ 2791712 w 6842169"/>
              <a:gd name="connsiteY19" fmla="*/ 5619046 h 6596872"/>
              <a:gd name="connsiteX20" fmla="*/ 1720052 w 6842169"/>
              <a:gd name="connsiteY20" fmla="*/ 5782026 h 6596872"/>
              <a:gd name="connsiteX21" fmla="*/ 1485326 w 6842169"/>
              <a:gd name="connsiteY21" fmla="*/ 5787961 h 659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42169" h="6596872">
                <a:moveTo>
                  <a:pt x="1485326" y="5787962"/>
                </a:moveTo>
                <a:lnTo>
                  <a:pt x="1720052" y="5782026"/>
                </a:lnTo>
                <a:cubicBezTo>
                  <a:pt x="2088206" y="5763364"/>
                  <a:pt x="2446634" y="5707832"/>
                  <a:pt x="2791712" y="5619046"/>
                </a:cubicBezTo>
                <a:lnTo>
                  <a:pt x="2880000" y="5593976"/>
                </a:lnTo>
                <a:lnTo>
                  <a:pt x="2880000" y="6596872"/>
                </a:lnTo>
                <a:close/>
                <a:moveTo>
                  <a:pt x="0" y="4926472"/>
                </a:moveTo>
                <a:lnTo>
                  <a:pt x="1373326" y="4129943"/>
                </a:lnTo>
                <a:lnTo>
                  <a:pt x="2880000" y="3256072"/>
                </a:lnTo>
                <a:lnTo>
                  <a:pt x="2880000" y="3845048"/>
                </a:lnTo>
                <a:lnTo>
                  <a:pt x="2898971" y="3837568"/>
                </a:lnTo>
                <a:cubicBezTo>
                  <a:pt x="4130317" y="3316754"/>
                  <a:pt x="5024927" y="2155694"/>
                  <a:pt x="5165477" y="771714"/>
                </a:cubicBezTo>
                <a:lnTo>
                  <a:pt x="5172283" y="682224"/>
                </a:lnTo>
                <a:lnTo>
                  <a:pt x="5801641" y="1767324"/>
                </a:lnTo>
                <a:lnTo>
                  <a:pt x="6826689" y="0"/>
                </a:lnTo>
                <a:lnTo>
                  <a:pt x="6835143" y="111168"/>
                </a:lnTo>
                <a:cubicBezTo>
                  <a:pt x="6839809" y="203206"/>
                  <a:pt x="6842169" y="295854"/>
                  <a:pt x="6842169" y="389052"/>
                </a:cubicBezTo>
                <a:cubicBezTo>
                  <a:pt x="6842169" y="2812202"/>
                  <a:pt x="5246135" y="4862576"/>
                  <a:pt x="3047965" y="5546278"/>
                </a:cubicBezTo>
                <a:lnTo>
                  <a:pt x="2880000" y="5593974"/>
                </a:lnTo>
                <a:lnTo>
                  <a:pt x="2880000" y="5593975"/>
                </a:lnTo>
                <a:lnTo>
                  <a:pt x="2791712" y="5619046"/>
                </a:lnTo>
                <a:cubicBezTo>
                  <a:pt x="2446634" y="5707831"/>
                  <a:pt x="2088206" y="5763364"/>
                  <a:pt x="1720052" y="5782026"/>
                </a:cubicBezTo>
                <a:lnTo>
                  <a:pt x="1485326" y="578796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E3522BA9-1E77-4CDD-8C88-45AEE4036FCA}"/>
              </a:ext>
            </a:extLst>
          </p:cNvPr>
          <p:cNvSpPr txBox="1"/>
          <p:nvPr/>
        </p:nvSpPr>
        <p:spPr>
          <a:xfrm>
            <a:off x="15992007" y="37187100"/>
            <a:ext cx="12219432" cy="1658870"/>
          </a:xfrm>
          <a:prstGeom prst="rect">
            <a:avLst/>
          </a:prstGeom>
          <a:noFill/>
        </p:spPr>
        <p:txBody>
          <a:bodyPr wrap="square" lIns="0" tIns="0" rIns="0" bIns="0" rtlCol="0">
            <a:noAutofit/>
          </a:bodyPr>
          <a:lstStyle/>
          <a:p>
            <a:pPr>
              <a:lnSpc>
                <a:spcPts val="2400"/>
              </a:lnSpc>
            </a:pPr>
            <a:r>
              <a:rPr lang="en-GB" sz="2400" dirty="0">
                <a:solidFill>
                  <a:srgbClr val="162E3B"/>
                </a:solidFill>
                <a:latin typeface="Arial" panose="020B0604020202020204" pitchFamily="34" charset="0"/>
                <a:ea typeface="Open Sans" charset="0"/>
                <a:cs typeface="Arial" panose="020B0604020202020204" pitchFamily="34" charset="0"/>
              </a:rPr>
              <a:t>King’s College London Ethics Approval Reference: LRS-17/18-6668</a:t>
            </a:r>
          </a:p>
          <a:p>
            <a:pPr>
              <a:lnSpc>
                <a:spcPts val="2400"/>
              </a:lnSpc>
            </a:pPr>
            <a:endParaRPr lang="en-GB" sz="2400" dirty="0">
              <a:solidFill>
                <a:srgbClr val="162E3B"/>
              </a:solidFill>
              <a:latin typeface="Arial" panose="020B0604020202020204" pitchFamily="34" charset="0"/>
              <a:ea typeface="Open Sans" charset="0"/>
              <a:cs typeface="Arial" panose="020B0604020202020204" pitchFamily="34" charset="0"/>
            </a:endParaRPr>
          </a:p>
          <a:p>
            <a:pPr>
              <a:lnSpc>
                <a:spcPts val="2400"/>
              </a:lnSpc>
            </a:pPr>
            <a:endParaRPr lang="en-GB" sz="2400" dirty="0">
              <a:solidFill>
                <a:schemeClr val="tx2"/>
              </a:solidFill>
              <a:latin typeface="Arial" panose="020B0604020202020204" pitchFamily="34" charset="0"/>
              <a:ea typeface="Open Sans" charset="0"/>
              <a:cs typeface="Arial" panose="020B0604020202020204" pitchFamily="34" charset="0"/>
            </a:endParaRPr>
          </a:p>
          <a:p>
            <a:pPr>
              <a:lnSpc>
                <a:spcPts val="2400"/>
              </a:lnSpc>
            </a:pPr>
            <a:endParaRPr lang="en-GB" sz="2400" dirty="0">
              <a:solidFill>
                <a:schemeClr val="tx2"/>
              </a:solidFill>
              <a:latin typeface="Arial" panose="020B0604020202020204" pitchFamily="34" charset="0"/>
              <a:ea typeface="Open Sans" charset="0"/>
              <a:cs typeface="Arial" panose="020B0604020202020204" pitchFamily="34" charset="0"/>
            </a:endParaRPr>
          </a:p>
          <a:p>
            <a:pPr>
              <a:lnSpc>
                <a:spcPts val="2400"/>
              </a:lnSpc>
            </a:pPr>
            <a:endParaRPr lang="en-GB" sz="2400" dirty="0">
              <a:solidFill>
                <a:schemeClr val="tx2"/>
              </a:solidFill>
              <a:latin typeface="Arial" panose="020B0604020202020204" pitchFamily="34" charset="0"/>
              <a:ea typeface="Open Sans" charset="0"/>
              <a:cs typeface="Arial" panose="020B0604020202020204" pitchFamily="34" charset="0"/>
            </a:endParaRPr>
          </a:p>
        </p:txBody>
      </p:sp>
      <p:sp>
        <p:nvSpPr>
          <p:cNvPr id="44" name="TextBox 43">
            <a:extLst>
              <a:ext uri="{FF2B5EF4-FFF2-40B4-BE49-F238E27FC236}">
                <a16:creationId xmlns:a16="http://schemas.microsoft.com/office/drawing/2014/main" id="{6B3CF9F9-185B-4002-A3EE-C949CDFCBF10}"/>
              </a:ext>
            </a:extLst>
          </p:cNvPr>
          <p:cNvSpPr txBox="1"/>
          <p:nvPr/>
        </p:nvSpPr>
        <p:spPr>
          <a:xfrm>
            <a:off x="16293818" y="40642381"/>
            <a:ext cx="12219432" cy="527296"/>
          </a:xfrm>
          <a:prstGeom prst="rect">
            <a:avLst/>
          </a:prstGeom>
          <a:noFill/>
        </p:spPr>
        <p:txBody>
          <a:bodyPr wrap="square" lIns="0" tIns="0" rIns="0" bIns="0" rtlCol="0">
            <a:noAutofit/>
          </a:bodyPr>
          <a:lstStyle/>
          <a:p>
            <a:pPr>
              <a:lnSpc>
                <a:spcPts val="1400"/>
              </a:lnSpc>
              <a:spcAft>
                <a:spcPts val="1200"/>
              </a:spcAft>
            </a:pPr>
            <a:endParaRPr lang="en-GB" sz="1800" dirty="0">
              <a:solidFill>
                <a:srgbClr val="162E3B"/>
              </a:solidFill>
              <a:latin typeface="Open Sans" charset="0"/>
              <a:ea typeface="Open Sans" charset="0"/>
              <a:cs typeface="Open Sans" charset="0"/>
            </a:endParaRPr>
          </a:p>
          <a:p>
            <a:pPr>
              <a:lnSpc>
                <a:spcPts val="2400"/>
              </a:lnSpc>
            </a:pPr>
            <a:endParaRPr lang="en-GB" sz="1800" dirty="0">
              <a:solidFill>
                <a:schemeClr val="tx2"/>
              </a:solidFill>
              <a:latin typeface="Open Sans" charset="0"/>
              <a:ea typeface="Open Sans" charset="0"/>
              <a:cs typeface="Open Sans" charset="0"/>
            </a:endParaRPr>
          </a:p>
          <a:p>
            <a:pPr>
              <a:lnSpc>
                <a:spcPts val="2400"/>
              </a:lnSpc>
            </a:pPr>
            <a:endParaRPr lang="en-GB" sz="1800" dirty="0">
              <a:solidFill>
                <a:schemeClr val="tx2"/>
              </a:solidFill>
              <a:latin typeface="Open Sans" charset="0"/>
              <a:ea typeface="Open Sans" charset="0"/>
              <a:cs typeface="Open Sans" charset="0"/>
            </a:endParaRPr>
          </a:p>
        </p:txBody>
      </p:sp>
      <p:cxnSp>
        <p:nvCxnSpPr>
          <p:cNvPr id="5" name="Straight Connector 4"/>
          <p:cNvCxnSpPr>
            <a:cxnSpLocks/>
          </p:cNvCxnSpPr>
          <p:nvPr/>
        </p:nvCxnSpPr>
        <p:spPr>
          <a:xfrm>
            <a:off x="2122973" y="4702263"/>
            <a:ext cx="26222478" cy="77112"/>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sp>
        <p:nvSpPr>
          <p:cNvPr id="188" name="Freeform 187">
            <a:extLst>
              <a:ext uri="{FF2B5EF4-FFF2-40B4-BE49-F238E27FC236}">
                <a16:creationId xmlns:a16="http://schemas.microsoft.com/office/drawing/2014/main" id="{60656CFE-5371-684F-A2D2-0609AAFAB02E}"/>
              </a:ext>
            </a:extLst>
          </p:cNvPr>
          <p:cNvSpPr>
            <a:spLocks noChangeAspect="1"/>
          </p:cNvSpPr>
          <p:nvPr/>
        </p:nvSpPr>
        <p:spPr>
          <a:xfrm rot="5400000">
            <a:off x="15293553" y="15984322"/>
            <a:ext cx="6096480" cy="6120000"/>
          </a:xfrm>
          <a:custGeom>
            <a:avLst/>
            <a:gdLst>
              <a:gd name="connsiteX0" fmla="*/ 0 w 6837832"/>
              <a:gd name="connsiteY0" fmla="*/ 6106087 h 6864213"/>
              <a:gd name="connsiteX1" fmla="*/ 3794206 w 6837832"/>
              <a:gd name="connsiteY1" fmla="*/ 948861 h 6864213"/>
              <a:gd name="connsiteX2" fmla="*/ 3957832 w 6837832"/>
              <a:gd name="connsiteY2" fmla="*/ 902395 h 6864213"/>
              <a:gd name="connsiteX3" fmla="*/ 3957832 w 6837832"/>
              <a:gd name="connsiteY3" fmla="*/ 0 h 6864213"/>
              <a:gd name="connsiteX4" fmla="*/ 5184612 w 6837832"/>
              <a:gd name="connsiteY4" fmla="*/ 711532 h 6864213"/>
              <a:gd name="connsiteX5" fmla="*/ 6837832 w 6837832"/>
              <a:gd name="connsiteY5" fmla="*/ 1670401 h 6864213"/>
              <a:gd name="connsiteX6" fmla="*/ 5629656 w 6837832"/>
              <a:gd name="connsiteY6" fmla="*/ 2371143 h 6864213"/>
              <a:gd name="connsiteX7" fmla="*/ 3957832 w 6837832"/>
              <a:gd name="connsiteY7" fmla="*/ 3340801 h 6864213"/>
              <a:gd name="connsiteX8" fmla="*/ 3957832 w 6837832"/>
              <a:gd name="connsiteY8" fmla="*/ 2651801 h 6864213"/>
              <a:gd name="connsiteX9" fmla="*/ 3943200 w 6837832"/>
              <a:gd name="connsiteY9" fmla="*/ 2657569 h 6864213"/>
              <a:gd name="connsiteX10" fmla="*/ 1775196 w 6837832"/>
              <a:gd name="connsiteY10" fmla="*/ 5170745 h 6864213"/>
              <a:gd name="connsiteX11" fmla="*/ 1751876 w 6837832"/>
              <a:gd name="connsiteY11" fmla="*/ 5271781 h 6864213"/>
              <a:gd name="connsiteX12" fmla="*/ 1364772 w 6837832"/>
              <a:gd name="connsiteY12" fmla="*/ 4604359 h 6864213"/>
              <a:gd name="connsiteX13" fmla="*/ 54058 w 6837832"/>
              <a:gd name="connsiteY13" fmla="*/ 6864213 h 6864213"/>
              <a:gd name="connsiteX14" fmla="*/ 27880 w 6837832"/>
              <a:gd name="connsiteY14" fmla="*/ 6658205 h 6864213"/>
              <a:gd name="connsiteX15" fmla="*/ 0 w 6837832"/>
              <a:gd name="connsiteY15" fmla="*/ 6106087 h 686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37832" h="6864213">
                <a:moveTo>
                  <a:pt x="0" y="6106087"/>
                </a:moveTo>
                <a:cubicBezTo>
                  <a:pt x="0" y="3682937"/>
                  <a:pt x="1596036" y="1632563"/>
                  <a:pt x="3794206" y="948861"/>
                </a:cubicBezTo>
                <a:lnTo>
                  <a:pt x="3957832" y="902395"/>
                </a:lnTo>
                <a:lnTo>
                  <a:pt x="3957832" y="0"/>
                </a:lnTo>
                <a:lnTo>
                  <a:pt x="5184612" y="711532"/>
                </a:lnTo>
                <a:lnTo>
                  <a:pt x="6837832" y="1670401"/>
                </a:lnTo>
                <a:lnTo>
                  <a:pt x="5629656" y="2371143"/>
                </a:lnTo>
                <a:lnTo>
                  <a:pt x="3957832" y="3340801"/>
                </a:lnTo>
                <a:lnTo>
                  <a:pt x="3957832" y="2651801"/>
                </a:lnTo>
                <a:lnTo>
                  <a:pt x="3943200" y="2657569"/>
                </a:lnTo>
                <a:cubicBezTo>
                  <a:pt x="2879764" y="3107365"/>
                  <a:pt x="2067488" y="4034699"/>
                  <a:pt x="1775196" y="5170745"/>
                </a:cubicBezTo>
                <a:lnTo>
                  <a:pt x="1751876" y="5271781"/>
                </a:lnTo>
                <a:lnTo>
                  <a:pt x="1364772" y="4604359"/>
                </a:lnTo>
                <a:lnTo>
                  <a:pt x="54058" y="6864213"/>
                </a:lnTo>
                <a:lnTo>
                  <a:pt x="27880" y="6658205"/>
                </a:lnTo>
                <a:cubicBezTo>
                  <a:pt x="9444" y="6476673"/>
                  <a:pt x="0" y="6292483"/>
                  <a:pt x="0" y="6106087"/>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TextBox 196">
            <a:extLst>
              <a:ext uri="{FF2B5EF4-FFF2-40B4-BE49-F238E27FC236}">
                <a16:creationId xmlns:a16="http://schemas.microsoft.com/office/drawing/2014/main" id="{1EC90557-79B2-B248-A151-0DE622C6EB74}"/>
              </a:ext>
            </a:extLst>
          </p:cNvPr>
          <p:cNvSpPr txBox="1"/>
          <p:nvPr/>
        </p:nvSpPr>
        <p:spPr>
          <a:xfrm>
            <a:off x="2232599" y="7495085"/>
            <a:ext cx="11191572" cy="6375216"/>
          </a:xfrm>
          <a:prstGeom prst="rect">
            <a:avLst/>
          </a:prstGeom>
          <a:noFill/>
        </p:spPr>
        <p:txBody>
          <a:bodyPr wrap="square" lIns="0" tIns="0" rIns="0" bIns="0" numCol="1" spcCol="720000" rtlCol="0">
            <a:noAutofit/>
          </a:bodyPr>
          <a:lstStyle/>
          <a:p>
            <a:pPr algn="just">
              <a:lnSpc>
                <a:spcPts val="3600"/>
              </a:lnSpc>
            </a:pPr>
            <a:r>
              <a:rPr lang="en-GB" sz="3600" b="1" dirty="0">
                <a:solidFill>
                  <a:srgbClr val="FF0000"/>
                </a:solidFill>
                <a:effectLst>
                  <a:innerShdw blurRad="63500" dist="50800" dir="13500000">
                    <a:prstClr val="black">
                      <a:alpha val="50000"/>
                    </a:prstClr>
                  </a:innerShdw>
                </a:effectLst>
                <a:latin typeface="Arial" panose="020B0604020202020204" pitchFamily="34" charset="0"/>
                <a:ea typeface="Open Sans" charset="0"/>
                <a:cs typeface="Arial" panose="020B0604020202020204" pitchFamily="34" charset="0"/>
              </a:rPr>
              <a:t>1.</a:t>
            </a:r>
          </a:p>
          <a:p>
            <a:pPr algn="ctr">
              <a:lnSpc>
                <a:spcPts val="3600"/>
              </a:lnSpc>
            </a:pPr>
            <a:r>
              <a:rPr lang="en-GB" sz="3600" b="1" dirty="0">
                <a:solidFill>
                  <a:srgbClr val="162E3B"/>
                </a:solidFill>
                <a:latin typeface="Arial" panose="020B0604020202020204" pitchFamily="34" charset="0"/>
                <a:ea typeface="Open Sans" charset="0"/>
                <a:cs typeface="Arial" panose="020B0604020202020204" pitchFamily="34" charset="0"/>
              </a:rPr>
              <a:t>“My Mum saw on Facebook a message about the importance of making mistakes for better learning”</a:t>
            </a:r>
          </a:p>
          <a:p>
            <a:pPr algn="ctr">
              <a:lnSpc>
                <a:spcPts val="3600"/>
              </a:lnSpc>
            </a:pPr>
            <a:r>
              <a:rPr lang="en-GB" sz="3600" b="1" dirty="0">
                <a:solidFill>
                  <a:srgbClr val="162E3B"/>
                </a:solidFill>
                <a:latin typeface="Arial" panose="020B0604020202020204" pitchFamily="34" charset="0"/>
                <a:ea typeface="Open Sans" charset="0"/>
                <a:cs typeface="Arial" panose="020B0604020202020204" pitchFamily="34" charset="0"/>
              </a:rPr>
              <a:t>year 5 pupil</a:t>
            </a:r>
          </a:p>
          <a:p>
            <a:pPr algn="just">
              <a:lnSpc>
                <a:spcPts val="3600"/>
              </a:lnSpc>
            </a:pPr>
            <a:endParaRPr lang="en-GB" sz="2800" b="1" dirty="0">
              <a:solidFill>
                <a:srgbClr val="162E3B"/>
              </a:solidFill>
              <a:latin typeface="Open Sans" charset="0"/>
              <a:ea typeface="Open Sans" charset="0"/>
              <a:cs typeface="Open Sans" charset="0"/>
            </a:endParaRPr>
          </a:p>
          <a:p>
            <a:pPr algn="just">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‘Learning is personal change’ is a touchstone of teaching practice in Higher Education. In two workshops with year 5 primary school pupils, I observed children’s attempts to incorporate their learning into their pre-existing knowledge structures by commenting on how an activity supported information from home or school, or challenged it. This complex process of readjustment or personal change was too challenging for some pupils and resulted in disruption. However, disruption was also a key feature of the pedagogy of our facilitator, </a:t>
            </a:r>
          </a:p>
          <a:p>
            <a:pPr algn="just">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Phil Davis from Write Inspired.</a:t>
            </a:r>
          </a:p>
        </p:txBody>
      </p:sp>
      <p:sp>
        <p:nvSpPr>
          <p:cNvPr id="198" name="TextBox 197">
            <a:extLst>
              <a:ext uri="{FF2B5EF4-FFF2-40B4-BE49-F238E27FC236}">
                <a16:creationId xmlns:a16="http://schemas.microsoft.com/office/drawing/2014/main" id="{5C0A311A-F272-804B-A405-0CC17B337A6E}"/>
              </a:ext>
            </a:extLst>
          </p:cNvPr>
          <p:cNvSpPr txBox="1"/>
          <p:nvPr/>
        </p:nvSpPr>
        <p:spPr>
          <a:xfrm>
            <a:off x="16026833" y="7492955"/>
            <a:ext cx="12318617" cy="6842256"/>
          </a:xfrm>
          <a:prstGeom prst="rect">
            <a:avLst/>
          </a:prstGeom>
          <a:noFill/>
        </p:spPr>
        <p:txBody>
          <a:bodyPr wrap="square" lIns="0" tIns="0" rIns="0" bIns="0" numCol="1" spcCol="720000" rtlCol="0">
            <a:noAutofit/>
          </a:bodyPr>
          <a:lstStyle/>
          <a:p>
            <a:pPr algn="just">
              <a:lnSpc>
                <a:spcPts val="3600"/>
              </a:lnSpc>
            </a:pPr>
            <a:r>
              <a:rPr lang="en-GB" sz="3600" b="1" dirty="0">
                <a:solidFill>
                  <a:srgbClr val="0070C0"/>
                </a:solidFill>
                <a:effectLst>
                  <a:innerShdw blurRad="63500" dist="50800" dir="13500000">
                    <a:prstClr val="black">
                      <a:alpha val="50000"/>
                    </a:prstClr>
                  </a:innerShdw>
                </a:effectLst>
                <a:latin typeface="Arial" panose="020B0604020202020204" pitchFamily="34" charset="0"/>
                <a:ea typeface="Open Sans" charset="0"/>
                <a:cs typeface="Arial" panose="020B0604020202020204" pitchFamily="34" charset="0"/>
              </a:rPr>
              <a:t>2.</a:t>
            </a:r>
          </a:p>
          <a:p>
            <a:pPr algn="ctr">
              <a:lnSpc>
                <a:spcPts val="3600"/>
              </a:lnSpc>
            </a:pPr>
            <a:r>
              <a:rPr lang="en-GB" sz="3600" b="1" dirty="0">
                <a:solidFill>
                  <a:srgbClr val="162E3B"/>
                </a:solidFill>
                <a:latin typeface="Arial" panose="020B0604020202020204" pitchFamily="34" charset="0"/>
                <a:ea typeface="Open Sans" charset="0"/>
                <a:cs typeface="Arial" panose="020B0604020202020204" pitchFamily="34" charset="0"/>
              </a:rPr>
              <a:t>Learning through disruption</a:t>
            </a:r>
          </a:p>
          <a:p>
            <a:pPr algn="just">
              <a:lnSpc>
                <a:spcPts val="3600"/>
              </a:lnSpc>
            </a:pPr>
            <a:endParaRPr lang="en-GB" sz="2800" b="1" dirty="0">
              <a:solidFill>
                <a:srgbClr val="162E3B"/>
              </a:solidFill>
              <a:latin typeface="Open Sans" charset="0"/>
              <a:ea typeface="Open Sans" charset="0"/>
              <a:cs typeface="Open Sans" charset="0"/>
            </a:endParaRPr>
          </a:p>
          <a:p>
            <a:pPr algn="just">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Part of this disruption came from the introduction of family languages usually external to the English-speaking primary classroom. The children’s use of their family language demonstrated a transactional level of oral language competence which struggled to meet the challenge of writing creatively in the family language, even in simple onomatopoeic work. However, as a marker of culture, the introduction of the family language into the classroom, accompanied by natural sounds (storms) and percussive rhythms used as pedagogical prompts, encouraged embodied practices like dance and movement. These are usually configured as disruptive classroom practices, but they led to more creative, collaborative, and performative schoolwork in the workshops. This resulted in positive outcomes for all children, including those who were initially challenged.</a:t>
            </a:r>
          </a:p>
          <a:p>
            <a:pPr algn="just">
              <a:lnSpc>
                <a:spcPts val="3600"/>
              </a:lnSpc>
            </a:pPr>
            <a:endParaRPr lang="en-GB" sz="2800" dirty="0">
              <a:solidFill>
                <a:srgbClr val="162E3B"/>
              </a:solidFill>
              <a:latin typeface="Arial" panose="020B0604020202020204" pitchFamily="34" charset="0"/>
              <a:ea typeface="Open Sans" charset="0"/>
              <a:cs typeface="Arial" panose="020B0604020202020204" pitchFamily="34" charset="0"/>
            </a:endParaRPr>
          </a:p>
          <a:p>
            <a:pPr algn="just">
              <a:lnSpc>
                <a:spcPts val="3600"/>
              </a:lnSpc>
            </a:pPr>
            <a:endParaRPr lang="en-GB" sz="2800" dirty="0">
              <a:solidFill>
                <a:srgbClr val="162E3B"/>
              </a:solidFill>
              <a:latin typeface="Arial" panose="020B0604020202020204" pitchFamily="34" charset="0"/>
              <a:ea typeface="Open Sans" charset="0"/>
              <a:cs typeface="Arial" panose="020B0604020202020204" pitchFamily="34" charset="0"/>
            </a:endParaRPr>
          </a:p>
        </p:txBody>
      </p:sp>
      <p:pic>
        <p:nvPicPr>
          <p:cNvPr id="26" name="Picture 25">
            <a:extLst>
              <a:ext uri="{FF2B5EF4-FFF2-40B4-BE49-F238E27FC236}">
                <a16:creationId xmlns:a16="http://schemas.microsoft.com/office/drawing/2014/main" id="{73722BC6-6216-8E49-917B-83897906534D}"/>
              </a:ext>
            </a:extLst>
          </p:cNvPr>
          <p:cNvPicPr>
            <a:picLocks noChangeAspect="1"/>
          </p:cNvPicPr>
          <p:nvPr/>
        </p:nvPicPr>
        <p:blipFill>
          <a:blip r:embed="rId4"/>
          <a:stretch>
            <a:fillRect/>
          </a:stretch>
        </p:blipFill>
        <p:spPr>
          <a:xfrm>
            <a:off x="16803850" y="37776619"/>
            <a:ext cx="11709400" cy="4102100"/>
          </a:xfrm>
          <a:prstGeom prst="rect">
            <a:avLst/>
          </a:prstGeom>
        </p:spPr>
      </p:pic>
      <p:pic>
        <p:nvPicPr>
          <p:cNvPr id="28" name="Picture 27">
            <a:extLst>
              <a:ext uri="{FF2B5EF4-FFF2-40B4-BE49-F238E27FC236}">
                <a16:creationId xmlns:a16="http://schemas.microsoft.com/office/drawing/2014/main" id="{1F256E82-FB0C-304C-8793-90AFA7A85C1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22973" y="38930935"/>
            <a:ext cx="3771900" cy="2870200"/>
          </a:xfrm>
          <a:prstGeom prst="rect">
            <a:avLst/>
          </a:prstGeom>
        </p:spPr>
      </p:pic>
      <p:sp>
        <p:nvSpPr>
          <p:cNvPr id="199" name="TextBox 198">
            <a:extLst>
              <a:ext uri="{FF2B5EF4-FFF2-40B4-BE49-F238E27FC236}">
                <a16:creationId xmlns:a16="http://schemas.microsoft.com/office/drawing/2014/main" id="{4C2580CE-2F91-0D40-86AA-01405629DE9A}"/>
              </a:ext>
            </a:extLst>
          </p:cNvPr>
          <p:cNvSpPr txBox="1"/>
          <p:nvPr/>
        </p:nvSpPr>
        <p:spPr>
          <a:xfrm>
            <a:off x="24567624" y="17226196"/>
            <a:ext cx="2846255" cy="7793259"/>
          </a:xfrm>
          <a:prstGeom prst="rect">
            <a:avLst/>
          </a:prstGeom>
          <a:noFill/>
        </p:spPr>
        <p:txBody>
          <a:bodyPr wrap="square" lIns="0" tIns="0" rIns="0" bIns="0" numCol="1" spcCol="720000" rtlCol="0">
            <a:noAutofit/>
          </a:bodyPr>
          <a:lstStyle/>
          <a:p>
            <a:pPr algn="r">
              <a:lnSpc>
                <a:spcPts val="3600"/>
              </a:lnSpc>
            </a:pPr>
            <a:r>
              <a:rPr lang="en-GB" sz="3600" b="1" dirty="0">
                <a:latin typeface="Arial" panose="020B0604020202020204" pitchFamily="34" charset="0"/>
                <a:ea typeface="Open Sans" charset="0"/>
                <a:cs typeface="Arial" panose="020B0604020202020204" pitchFamily="34" charset="0"/>
              </a:rPr>
              <a:t>Disruptive activities included</a:t>
            </a:r>
          </a:p>
          <a:p>
            <a:pPr algn="ctr">
              <a:lnSpc>
                <a:spcPts val="3600"/>
              </a:lnSpc>
            </a:pPr>
            <a:endParaRPr lang="en-GB" sz="3600" dirty="0">
              <a:latin typeface="Arial" panose="020B0604020202020204" pitchFamily="34" charset="0"/>
              <a:ea typeface="Open Sans" charset="0"/>
              <a:cs typeface="Arial" panose="020B0604020202020204" pitchFamily="34" charset="0"/>
            </a:endParaRPr>
          </a:p>
          <a:p>
            <a:pPr>
              <a:lnSpc>
                <a:spcPts val="3600"/>
              </a:lnSpc>
            </a:pPr>
            <a:r>
              <a:rPr lang="en-GB" sz="2800" dirty="0">
                <a:latin typeface="Arial" panose="020B0604020202020204" pitchFamily="34" charset="0"/>
                <a:ea typeface="Open Sans" charset="0"/>
                <a:cs typeface="Arial" panose="020B0604020202020204" pitchFamily="34" charset="0"/>
              </a:rPr>
              <a:t>music</a:t>
            </a:r>
          </a:p>
          <a:p>
            <a:pPr>
              <a:lnSpc>
                <a:spcPts val="3600"/>
              </a:lnSpc>
            </a:pPr>
            <a:r>
              <a:rPr lang="en-GB" sz="2800" dirty="0">
                <a:latin typeface="Arial" panose="020B0604020202020204" pitchFamily="34" charset="0"/>
                <a:ea typeface="Open Sans" charset="0"/>
                <a:cs typeface="Arial" panose="020B0604020202020204" pitchFamily="34" charset="0"/>
              </a:rPr>
              <a:t>percussion movement sounds</a:t>
            </a:r>
          </a:p>
          <a:p>
            <a:pPr>
              <a:lnSpc>
                <a:spcPts val="3600"/>
              </a:lnSpc>
            </a:pPr>
            <a:r>
              <a:rPr lang="en-GB" sz="2800" dirty="0">
                <a:latin typeface="Arial" panose="020B0604020202020204" pitchFamily="34" charset="0"/>
                <a:ea typeface="Open Sans" charset="0"/>
                <a:cs typeface="Arial" panose="020B0604020202020204" pitchFamily="34" charset="0"/>
              </a:rPr>
              <a:t>group writing speaking</a:t>
            </a:r>
          </a:p>
          <a:p>
            <a:pPr>
              <a:lnSpc>
                <a:spcPts val="3600"/>
              </a:lnSpc>
            </a:pPr>
            <a:r>
              <a:rPr lang="en-GB" sz="2800" dirty="0">
                <a:latin typeface="Arial" panose="020B0604020202020204" pitchFamily="34" charset="0"/>
                <a:ea typeface="Open Sans" charset="0"/>
                <a:cs typeface="Arial" panose="020B0604020202020204" pitchFamily="34" charset="0"/>
              </a:rPr>
              <a:t>poems</a:t>
            </a:r>
          </a:p>
          <a:p>
            <a:pPr>
              <a:lnSpc>
                <a:spcPts val="3600"/>
              </a:lnSpc>
            </a:pPr>
            <a:r>
              <a:rPr lang="en-GB" sz="2800" dirty="0">
                <a:latin typeface="Arial" panose="020B0604020202020204" pitchFamily="34" charset="0"/>
                <a:ea typeface="Open Sans" charset="0"/>
                <a:cs typeface="Arial" panose="020B0604020202020204" pitchFamily="34" charset="0"/>
              </a:rPr>
              <a:t>clay modelling storyboarding synonyms</a:t>
            </a:r>
          </a:p>
          <a:p>
            <a:pPr>
              <a:lnSpc>
                <a:spcPts val="3600"/>
              </a:lnSpc>
            </a:pPr>
            <a:r>
              <a:rPr lang="en-GB" sz="2800" dirty="0">
                <a:latin typeface="Arial" panose="020B0604020202020204" pitchFamily="34" charset="0"/>
                <a:ea typeface="Open Sans" charset="0"/>
                <a:cs typeface="Arial" panose="020B0604020202020204" pitchFamily="34" charset="0"/>
              </a:rPr>
              <a:t>performance changes of pace changes of place</a:t>
            </a:r>
          </a:p>
        </p:txBody>
      </p:sp>
      <p:pic>
        <p:nvPicPr>
          <p:cNvPr id="200" name="Picture 199">
            <a:extLst>
              <a:ext uri="{FF2B5EF4-FFF2-40B4-BE49-F238E27FC236}">
                <a16:creationId xmlns:a16="http://schemas.microsoft.com/office/drawing/2014/main" id="{B19067FD-8FA1-4449-B7BF-DF1CBFD76FF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22974" y="33276878"/>
            <a:ext cx="11301198" cy="4633200"/>
          </a:xfrm>
          <a:prstGeom prst="rect">
            <a:avLst/>
          </a:prstGeom>
        </p:spPr>
      </p:pic>
      <p:pic>
        <p:nvPicPr>
          <p:cNvPr id="202" name="Picture 201">
            <a:extLst>
              <a:ext uri="{FF2B5EF4-FFF2-40B4-BE49-F238E27FC236}">
                <a16:creationId xmlns:a16="http://schemas.microsoft.com/office/drawing/2014/main" id="{106A2D70-7DC7-C74A-9827-554FB8A1173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22973" y="23679546"/>
            <a:ext cx="7020000" cy="4680000"/>
          </a:xfrm>
          <a:prstGeom prst="rect">
            <a:avLst/>
          </a:prstGeom>
        </p:spPr>
      </p:pic>
      <p:sp>
        <p:nvSpPr>
          <p:cNvPr id="206" name="TextBox 205">
            <a:extLst>
              <a:ext uri="{FF2B5EF4-FFF2-40B4-BE49-F238E27FC236}">
                <a16:creationId xmlns:a16="http://schemas.microsoft.com/office/drawing/2014/main" id="{165D4FE8-4F4C-DC4D-BD4C-41E1D84319F3}"/>
              </a:ext>
            </a:extLst>
          </p:cNvPr>
          <p:cNvSpPr txBox="1"/>
          <p:nvPr/>
        </p:nvSpPr>
        <p:spPr>
          <a:xfrm>
            <a:off x="10962464" y="19988504"/>
            <a:ext cx="8496204" cy="2332848"/>
          </a:xfrm>
          <a:prstGeom prst="rect">
            <a:avLst/>
          </a:prstGeom>
          <a:noFill/>
        </p:spPr>
        <p:txBody>
          <a:bodyPr wrap="none" lIns="0" tIns="0" rIns="0" bIns="0" rtlCol="0">
            <a:noAutofit/>
          </a:bodyPr>
          <a:lstStyle/>
          <a:p>
            <a:pPr algn="ctr">
              <a:lnSpc>
                <a:spcPts val="3600"/>
              </a:lnSpc>
            </a:pPr>
            <a:r>
              <a:rPr lang="en-US" sz="2800" dirty="0">
                <a:latin typeface="Arial" panose="020B0604020202020204" pitchFamily="34" charset="0"/>
                <a:cs typeface="Arial" panose="020B0604020202020204" pitchFamily="34" charset="0"/>
              </a:rPr>
              <a:t>For my analysis I am using the methodology</a:t>
            </a:r>
          </a:p>
          <a:p>
            <a:pPr algn="ctr">
              <a:lnSpc>
                <a:spcPts val="3600"/>
              </a:lnSpc>
            </a:pPr>
            <a:r>
              <a:rPr lang="en-US" sz="2800" dirty="0">
                <a:latin typeface="Arial" panose="020B0604020202020204" pitchFamily="34" charset="0"/>
                <a:cs typeface="Arial" panose="020B0604020202020204" pitchFamily="34" charset="0"/>
              </a:rPr>
              <a:t>of pioneering child psychoanalyst </a:t>
            </a:r>
            <a:r>
              <a:rPr lang="en-US" sz="2800" b="1" dirty="0">
                <a:latin typeface="Arial" panose="020B0604020202020204" pitchFamily="34" charset="0"/>
                <a:cs typeface="Arial" panose="020B0604020202020204" pitchFamily="34" charset="0"/>
              </a:rPr>
              <a:t>Anna Freud</a:t>
            </a:r>
            <a:r>
              <a:rPr lang="en-US" sz="2800" dirty="0">
                <a:latin typeface="Arial" panose="020B0604020202020204" pitchFamily="34" charset="0"/>
                <a:cs typeface="Arial" panose="020B0604020202020204" pitchFamily="34" charset="0"/>
              </a:rPr>
              <a:t>,</a:t>
            </a:r>
          </a:p>
          <a:p>
            <a:pPr algn="ctr">
              <a:lnSpc>
                <a:spcPts val="3600"/>
              </a:lnSpc>
            </a:pPr>
            <a:r>
              <a:rPr lang="en-US" sz="2800" dirty="0">
                <a:latin typeface="Arial" panose="020B0604020202020204" pitchFamily="34" charset="0"/>
                <a:cs typeface="Arial" panose="020B0604020202020204" pitchFamily="34" charset="0"/>
              </a:rPr>
              <a:t>which is based on a circular model of observation</a:t>
            </a:r>
          </a:p>
          <a:p>
            <a:pPr algn="ctr">
              <a:lnSpc>
                <a:spcPts val="3600"/>
              </a:lnSpc>
            </a:pPr>
            <a:r>
              <a:rPr lang="en-US" sz="2800" dirty="0">
                <a:latin typeface="Arial" panose="020B0604020202020204" pitchFamily="34" charset="0"/>
                <a:cs typeface="Arial" panose="020B0604020202020204" pitchFamily="34" charset="0"/>
              </a:rPr>
              <a:t>used to better understand young children’s</a:t>
            </a:r>
          </a:p>
          <a:p>
            <a:pPr algn="ctr">
              <a:lnSpc>
                <a:spcPts val="3600"/>
              </a:lnSpc>
            </a:pPr>
            <a:r>
              <a:rPr lang="en-US" sz="2800" dirty="0">
                <a:latin typeface="Arial" panose="020B0604020202020204" pitchFamily="34" charset="0"/>
                <a:cs typeface="Arial" panose="020B0604020202020204" pitchFamily="34" charset="0"/>
              </a:rPr>
              <a:t>development and </a:t>
            </a:r>
            <a:r>
              <a:rPr lang="en-GB" sz="2800" dirty="0">
                <a:latin typeface="Arial" panose="020B0604020202020204" pitchFamily="34" charset="0"/>
                <a:cs typeface="Arial" panose="020B0604020202020204" pitchFamily="34" charset="0"/>
              </a:rPr>
              <a:t>behaviours</a:t>
            </a:r>
          </a:p>
        </p:txBody>
      </p:sp>
      <p:sp>
        <p:nvSpPr>
          <p:cNvPr id="208" name="TextBox 207">
            <a:extLst>
              <a:ext uri="{FF2B5EF4-FFF2-40B4-BE49-F238E27FC236}">
                <a16:creationId xmlns:a16="http://schemas.microsoft.com/office/drawing/2014/main" id="{018FC8A6-E3D5-E44A-A540-E78CC57C4C3F}"/>
              </a:ext>
            </a:extLst>
          </p:cNvPr>
          <p:cNvSpPr txBox="1"/>
          <p:nvPr/>
        </p:nvSpPr>
        <p:spPr>
          <a:xfrm>
            <a:off x="2122973" y="38016535"/>
            <a:ext cx="7295745" cy="914400"/>
          </a:xfrm>
          <a:prstGeom prst="rect">
            <a:avLst/>
          </a:prstGeom>
          <a:noFill/>
        </p:spPr>
        <p:txBody>
          <a:bodyPr wrap="none" lIns="0" tIns="0" rIns="0" bIns="0" rtlCol="0">
            <a:noAutofit/>
          </a:bodyPr>
          <a:lstStyle/>
          <a:p>
            <a:pPr>
              <a:lnSpc>
                <a:spcPts val="3600"/>
              </a:lnSpc>
            </a:pPr>
            <a:r>
              <a:rPr lang="en-GB" sz="2800" dirty="0">
                <a:latin typeface="Arial" panose="020B0604020202020204" pitchFamily="34" charset="0"/>
                <a:cs typeface="Arial" panose="020B0604020202020204" pitchFamily="34" charset="0"/>
              </a:rPr>
              <a:t>Work produced by the pupils in the workshops</a:t>
            </a:r>
          </a:p>
        </p:txBody>
      </p:sp>
      <p:sp>
        <p:nvSpPr>
          <p:cNvPr id="210" name="TextBox 209">
            <a:extLst>
              <a:ext uri="{FF2B5EF4-FFF2-40B4-BE49-F238E27FC236}">
                <a16:creationId xmlns:a16="http://schemas.microsoft.com/office/drawing/2014/main" id="{9DB4D677-7C1E-5948-A81B-5CE13D32C985}"/>
              </a:ext>
            </a:extLst>
          </p:cNvPr>
          <p:cNvSpPr txBox="1"/>
          <p:nvPr/>
        </p:nvSpPr>
        <p:spPr>
          <a:xfrm>
            <a:off x="2159607" y="28925739"/>
            <a:ext cx="11911009" cy="4089938"/>
          </a:xfrm>
          <a:prstGeom prst="rect">
            <a:avLst/>
          </a:prstGeom>
          <a:noFill/>
        </p:spPr>
        <p:txBody>
          <a:bodyPr wrap="square" lIns="0" tIns="0" rIns="0" bIns="0" numCol="1" spcCol="720000" rtlCol="0">
            <a:noAutofit/>
          </a:bodyPr>
          <a:lstStyle/>
          <a:p>
            <a:pPr>
              <a:lnSpc>
                <a:spcPts val="3600"/>
              </a:lnSpc>
            </a:pPr>
            <a:r>
              <a:rPr lang="en-GB" sz="3200" b="1" dirty="0">
                <a:solidFill>
                  <a:srgbClr val="00B050"/>
                </a:solidFill>
                <a:effectLst>
                  <a:innerShdw blurRad="63500" dist="50800" dir="13500000">
                    <a:prstClr val="black">
                      <a:alpha val="50000"/>
                    </a:prstClr>
                  </a:innerShdw>
                </a:effectLst>
                <a:latin typeface="Arial" panose="020B0604020202020204" pitchFamily="34" charset="0"/>
                <a:ea typeface="Open Sans" charset="0"/>
                <a:cs typeface="Arial" panose="020B0604020202020204" pitchFamily="34" charset="0"/>
              </a:rPr>
              <a:t>4.</a:t>
            </a:r>
          </a:p>
          <a:p>
            <a:pPr algn="ctr">
              <a:lnSpc>
                <a:spcPts val="3600"/>
              </a:lnSpc>
            </a:pPr>
            <a:r>
              <a:rPr lang="en-GB" sz="3600" b="1" dirty="0">
                <a:solidFill>
                  <a:srgbClr val="162E3B"/>
                </a:solidFill>
                <a:latin typeface="Arial" panose="020B0604020202020204" pitchFamily="34" charset="0"/>
                <a:ea typeface="Open Sans" charset="0"/>
                <a:cs typeface="Arial" panose="020B0604020202020204" pitchFamily="34" charset="0"/>
              </a:rPr>
              <a:t>Learning through language</a:t>
            </a:r>
          </a:p>
          <a:p>
            <a:pPr algn="ctr">
              <a:lnSpc>
                <a:spcPts val="3600"/>
              </a:lnSpc>
            </a:pPr>
            <a:endParaRPr lang="en-GB" sz="3200" b="1" dirty="0">
              <a:solidFill>
                <a:srgbClr val="162E3B"/>
              </a:solidFill>
              <a:latin typeface="Arial" panose="020B0604020202020204" pitchFamily="34" charset="0"/>
              <a:ea typeface="Open Sans" charset="0"/>
              <a:cs typeface="Arial" panose="020B0604020202020204" pitchFamily="34" charset="0"/>
            </a:endParaRPr>
          </a:p>
          <a:p>
            <a:pPr algn="just">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Language acquisition is creative and intervenes in personal and classroom development. Questions we want to ask next: How do pupils evaluate their own work with language? Does this differ from the ways they evaluate other schoolwork, and also each other’s work, and why? To what extent is language work a collaborative process, and what is the impact of this?</a:t>
            </a:r>
          </a:p>
          <a:p>
            <a:pPr>
              <a:lnSpc>
                <a:spcPts val="3600"/>
              </a:lnSpc>
            </a:pPr>
            <a:endParaRPr lang="en-GB" sz="2800" dirty="0">
              <a:solidFill>
                <a:srgbClr val="162E3B"/>
              </a:solidFill>
              <a:latin typeface="Arial" panose="020B0604020202020204" pitchFamily="34" charset="0"/>
              <a:ea typeface="Open Sans" charset="0"/>
              <a:cs typeface="Arial" panose="020B0604020202020204" pitchFamily="34" charset="0"/>
            </a:endParaRPr>
          </a:p>
        </p:txBody>
      </p:sp>
      <p:sp>
        <p:nvSpPr>
          <p:cNvPr id="211" name="TextBox 210">
            <a:extLst>
              <a:ext uri="{FF2B5EF4-FFF2-40B4-BE49-F238E27FC236}">
                <a16:creationId xmlns:a16="http://schemas.microsoft.com/office/drawing/2014/main" id="{B86D5FA5-9F27-AC47-BD0A-EE8043AFEDB4}"/>
              </a:ext>
            </a:extLst>
          </p:cNvPr>
          <p:cNvSpPr txBox="1"/>
          <p:nvPr/>
        </p:nvSpPr>
        <p:spPr>
          <a:xfrm>
            <a:off x="28942748" y="8507896"/>
            <a:ext cx="0" cy="0"/>
          </a:xfrm>
          <a:prstGeom prst="rect">
            <a:avLst/>
          </a:prstGeom>
          <a:noFill/>
        </p:spPr>
        <p:txBody>
          <a:bodyPr wrap="none" lIns="0" tIns="0" rIns="0" bIns="0" rtlCol="0">
            <a:noAutofit/>
          </a:bodyPr>
          <a:lstStyle/>
          <a:p>
            <a:pPr>
              <a:lnSpc>
                <a:spcPts val="3600"/>
              </a:lnSpc>
            </a:pPr>
            <a:endParaRPr lang="en-GB" sz="2800" dirty="0"/>
          </a:p>
        </p:txBody>
      </p:sp>
      <p:pic>
        <p:nvPicPr>
          <p:cNvPr id="212" name="Picture 211">
            <a:extLst>
              <a:ext uri="{FF2B5EF4-FFF2-40B4-BE49-F238E27FC236}">
                <a16:creationId xmlns:a16="http://schemas.microsoft.com/office/drawing/2014/main" id="{23D5830B-D648-104D-B814-91EAD84B8C9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22973" y="14800049"/>
            <a:ext cx="7020000" cy="4680000"/>
          </a:xfrm>
          <a:prstGeom prst="rect">
            <a:avLst/>
          </a:prstGeom>
        </p:spPr>
      </p:pic>
    </p:spTree>
    <p:extLst>
      <p:ext uri="{BB962C8B-B14F-4D97-AF65-F5344CB8AC3E}">
        <p14:creationId xmlns:p14="http://schemas.microsoft.com/office/powerpoint/2010/main" val="1842786566"/>
      </p:ext>
    </p:extLst>
  </p:cSld>
  <p:clrMapOvr>
    <a:masterClrMapping/>
  </p:clrMapOvr>
</p:sld>
</file>

<file path=ppt/theme/theme1.xml><?xml version="1.0" encoding="utf-8"?>
<a:theme xmlns:a="http://schemas.openxmlformats.org/drawingml/2006/main" name="Office Theme">
  <a:themeElements>
    <a:clrScheme name="LSHTM">
      <a:dk1>
        <a:srgbClr val="000000"/>
      </a:dk1>
      <a:lt1>
        <a:srgbClr val="FFFFFF"/>
      </a:lt1>
      <a:dk2>
        <a:srgbClr val="00464F"/>
      </a:dk2>
      <a:lt2>
        <a:srgbClr val="BCE8D6"/>
      </a:lt2>
      <a:accent1>
        <a:srgbClr val="27B67A"/>
      </a:accent1>
      <a:accent2>
        <a:srgbClr val="129073"/>
      </a:accent2>
      <a:accent3>
        <a:srgbClr val="79999D"/>
      </a:accent3>
      <a:accent4>
        <a:srgbClr val="27B67A"/>
      </a:accent4>
      <a:accent5>
        <a:srgbClr val="129073"/>
      </a:accent5>
      <a:accent6>
        <a:srgbClr val="79999D"/>
      </a:accent6>
      <a:hlink>
        <a:srgbClr val="0563C1"/>
      </a:hlink>
      <a:folHlink>
        <a:srgbClr val="954F72"/>
      </a:folHlink>
    </a:clrScheme>
    <a:fontScheme name="LSHTM">
      <a:majorFont>
        <a:latin typeface="Merriweather"/>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nSpc>
            <a:spcPts val="3600"/>
          </a:lnSpc>
          <a:defRPr sz="2800"/>
        </a:defPPr>
      </a:lstStyle>
    </a:txDef>
  </a:objectDefaults>
  <a:extraClrSchemeLst/>
  <a:extLst>
    <a:ext uri="{05A4C25C-085E-4340-85A3-A5531E510DB2}">
      <thm15:themeFamily xmlns:thm15="http://schemas.microsoft.com/office/thememl/2012/main" name="LSHTM-Poster-PT" id="{B1A0EA34-E523-B040-9EFA-598BCEE616AA}" vid="{8D92E2C6-DF9D-2A4E-8409-74BD75B0BB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a164dda-3779-4169-b957-e287451f6523"/>
    <TaxKeywordTaxHTField xmlns="6a164dda-3779-4169-b957-e287451f6523">
      <Terms xmlns="http://schemas.microsoft.com/office/infopath/2007/PartnerControls"/>
    </TaxKeywordTaxHTField>
    <Visibility xmlns="6a164dda-3779-4169-b957-e287451f6523">Internal</Visibility>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908C6E62334A94BB5CB813FB9F611CC" ma:contentTypeVersion="4" ma:contentTypeDescription="Create a new document." ma:contentTypeScope="" ma:versionID="112cdea00ca47620c503386b19808eb3">
  <xsd:schema xmlns:xsd="http://www.w3.org/2001/XMLSchema" xmlns:xs="http://www.w3.org/2001/XMLSchema" xmlns:p="http://schemas.microsoft.com/office/2006/metadata/properties" xmlns:ns1="http://schemas.microsoft.com/sharepoint/v3" xmlns:ns2="6a164dda-3779-4169-b957-e287451f6523" xmlns:ns3="9bdb08a2-f062-45d7-99c0-a08565638663" targetNamespace="http://schemas.microsoft.com/office/2006/metadata/properties" ma:root="true" ma:fieldsID="f87e1e496b5ff68587a5517afcdee06d" ns1:_="" ns2:_="" ns3:_="">
    <xsd:import namespace="http://schemas.microsoft.com/sharepoint/v3"/>
    <xsd:import namespace="6a164dda-3779-4169-b957-e287451f6523"/>
    <xsd:import namespace="9bdb08a2-f062-45d7-99c0-a08565638663"/>
    <xsd:element name="properties">
      <xsd:complexType>
        <xsd:sequence>
          <xsd:element name="documentManagement">
            <xsd:complexType>
              <xsd:all>
                <xsd:element ref="ns1:PublishingStartDate" minOccurs="0"/>
                <xsd:element ref="ns1:PublishingExpirationDate" minOccurs="0"/>
                <xsd:element ref="ns2:TaxKeywordTaxHTField" minOccurs="0"/>
                <xsd:element ref="ns2:TaxCatchAll" minOccurs="0"/>
                <xsd:element ref="ns2:TaxCatchAllLabel" minOccurs="0"/>
                <xsd:element ref="ns2:Visibility"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164dda-3779-4169-b957-e287451f6523" elementFormDefault="qualified">
    <xsd:import namespace="http://schemas.microsoft.com/office/2006/documentManagement/types"/>
    <xsd:import namespace="http://schemas.microsoft.com/office/infopath/2007/PartnerControls"/>
    <xsd:element name="TaxKeywordTaxHTField" ma:index="10" nillable="true" ma:taxonomy="true" ma:internalName="TaxKeywordTaxHTField" ma:taxonomyFieldName="TaxKeyword" ma:displayName="Enterprise Keywords" ma:fieldId="{23f27201-bee3-471e-b2e7-b64fd8b7ca38}" ma:taxonomyMulti="true" ma:sspId="8207403b-203c-4ed3-95cd-88a852189123" ma:termSetId="00000000-0000-0000-0000-000000000000" ma:anchorId="00000000-0000-0000-0000-000000000000" ma:open="true" ma:isKeyword="true">
      <xsd:complexType>
        <xsd:sequence>
          <xsd:element ref="pc:Terms" minOccurs="0" maxOccurs="1"/>
        </xsd:sequence>
      </xsd:complexType>
    </xsd:element>
    <xsd:element name="TaxCatchAll" ma:index="11" nillable="true" ma:displayName="Taxonomy Catch All Column" ma:hidden="true" ma:list="{f3ac801a-ce66-4776-b998-9c2b2735c52b}" ma:internalName="TaxCatchAll" ma:showField="CatchAllData" ma:web="36e303f3-9cf1-4416-91d7-d1ec012ee965">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f3ac801a-ce66-4776-b998-9c2b2735c52b}" ma:internalName="TaxCatchAllLabel" ma:readOnly="true" ma:showField="CatchAllDataLabel" ma:web="36e303f3-9cf1-4416-91d7-d1ec012ee965">
      <xsd:complexType>
        <xsd:complexContent>
          <xsd:extension base="dms:MultiChoiceLookup">
            <xsd:sequence>
              <xsd:element name="Value" type="dms:Lookup" maxOccurs="unbounded" minOccurs="0" nillable="true"/>
            </xsd:sequence>
          </xsd:extension>
        </xsd:complexContent>
      </xsd:complexType>
    </xsd:element>
    <xsd:element name="Visibility" ma:index="14" nillable="true" ma:displayName="Visibility" ma:default="Internal" ma:description="Items that should be available externally should be marked &lt;strong&gt;External&lt;/strong&gt;" ma:format="RadioButtons" ma:internalName="Visibility">
      <xsd:simpleType>
        <xsd:restriction base="dms:Choice">
          <xsd:enumeration value="Internal"/>
          <xsd:enumeration value="External"/>
        </xsd:restriction>
      </xsd:simpleType>
    </xsd:element>
  </xsd:schema>
  <xsd:schema xmlns:xsd="http://www.w3.org/2001/XMLSchema" xmlns:xs="http://www.w3.org/2001/XMLSchema" xmlns:dms="http://schemas.microsoft.com/office/2006/documentManagement/types" xmlns:pc="http://schemas.microsoft.com/office/infopath/2007/PartnerControls" targetNamespace="9bdb08a2-f062-45d7-99c0-a08565638663"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8207403b-203c-4ed3-95cd-88a852189123"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E35A5A-A775-4A69-B724-604D362FB955}">
  <ds:schemaRefs>
    <ds:schemaRef ds:uri="http://schemas.microsoft.com/office/infopath/2007/PartnerControls"/>
    <ds:schemaRef ds:uri="http://purl.org/dc/elements/1.1/"/>
    <ds:schemaRef ds:uri="http://schemas.microsoft.com/office/2006/metadata/properties"/>
    <ds:schemaRef ds:uri="6a164dda-3779-4169-b957-e287451f6523"/>
    <ds:schemaRef ds:uri="http://schemas.microsoft.com/sharepoint/v3"/>
    <ds:schemaRef ds:uri="9bdb08a2-f062-45d7-99c0-a08565638663"/>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4E83626A-4B01-4D17-8A5E-139A8F1FA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a164dda-3779-4169-b957-e287451f6523"/>
    <ds:schemaRef ds:uri="9bdb08a2-f062-45d7-99c0-a085656386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03CCF3-D1EF-4801-B0E8-593C367F7F1C}">
  <ds:schemaRefs>
    <ds:schemaRef ds:uri="Microsoft.SharePoint.Taxonomy.ContentTypeSync"/>
  </ds:schemaRefs>
</ds:datastoreItem>
</file>

<file path=customXml/itemProps4.xml><?xml version="1.0" encoding="utf-8"?>
<ds:datastoreItem xmlns:ds="http://schemas.openxmlformats.org/officeDocument/2006/customXml" ds:itemID="{FE58BB27-4770-4BBB-944A-058A3842C6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{73841963-7A96-4442-A40D-641BD1718011}tf10001071</Template>
  <TotalTime>464</TotalTime>
  <Words>586</Words>
  <Application>Microsoft Office PowerPoint</Application>
  <PresentationFormat>Custom</PresentationFormat>
  <Paragraphs>46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Merriweather</vt:lpstr>
      <vt:lpstr>Open Sans</vt:lpstr>
      <vt:lpstr>Office Theme</vt:lpstr>
      <vt:lpstr>Writing for Change, Speaking for Change Language Acquisition in the Primary Classroom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Bold – Merriweather 64pt / 84pt Title Regular – Merriweather 64pt / 84pt Title Regular – Merriweather 64pt / 84pt</dc:title>
  <dc:creator>Tuta, Rhosyn</dc:creator>
  <cp:lastModifiedBy>Tattersall, Hannah</cp:lastModifiedBy>
  <cp:revision>45</cp:revision>
  <cp:lastPrinted>2018-05-29T08:58:52Z</cp:lastPrinted>
  <dcterms:created xsi:type="dcterms:W3CDTF">2018-05-28T14:03:23Z</dcterms:created>
  <dcterms:modified xsi:type="dcterms:W3CDTF">2018-08-01T10:14:46Z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0x010100D908C6E62334A94BB5CB813FB9F611CC</vt:lpwstr>
  </property>
</Properties>
</file>