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9" r:id="rId2"/>
    <p:sldId id="265" r:id="rId3"/>
    <p:sldId id="275" r:id="rId4"/>
    <p:sldId id="276" r:id="rId5"/>
    <p:sldId id="277" r:id="rId6"/>
    <p:sldId id="278" r:id="rId7"/>
    <p:sldId id="279" r:id="rId8"/>
    <p:sldId id="280" r:id="rId9"/>
    <p:sldId id="281" r:id="rId10"/>
    <p:sldId id="282" r:id="rId11"/>
    <p:sldId id="28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67D"/>
    <a:srgbClr val="003478"/>
    <a:srgbClr val="D55C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Rectangle 5"/>
          <p:cNvSpPr/>
          <p:nvPr userDrawn="1"/>
        </p:nvSpPr>
        <p:spPr>
          <a:xfrm>
            <a:off x="364200" y="288000"/>
            <a:ext cx="8568000" cy="6282000"/>
          </a:xfrm>
          <a:prstGeom prst="rect">
            <a:avLst/>
          </a:prstGeom>
          <a:solidFill>
            <a:srgbClr val="003478"/>
          </a:solidFill>
          <a:ln w="72009" cap="sq">
            <a:solidFill>
              <a:srgbClr val="D55C19"/>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98011" y="2417199"/>
            <a:ext cx="7772400" cy="861347"/>
          </a:xfrm>
        </p:spPr>
        <p:txBody>
          <a:bodyPr>
            <a:noAutofit/>
          </a:bodyPr>
          <a:lstStyle>
            <a:lvl1pPr algn="ctr">
              <a:defRPr sz="13000" baseline="0">
                <a:solidFill>
                  <a:schemeClr val="bg1"/>
                </a:solidFill>
                <a:latin typeface="Times New Roman"/>
                <a:cs typeface="Times New Roman"/>
              </a:defRPr>
            </a:lvl1pPr>
          </a:lstStyle>
          <a:p>
            <a:r>
              <a:rPr lang="en-GB" dirty="0"/>
              <a:t>Click To Edit Title</a:t>
            </a:r>
            <a:endParaRPr lang="en-US" dirty="0"/>
          </a:p>
        </p:txBody>
      </p:sp>
      <p:sp>
        <p:nvSpPr>
          <p:cNvPr id="3" name="Subtitle 2"/>
          <p:cNvSpPr>
            <a:spLocks noGrp="1"/>
          </p:cNvSpPr>
          <p:nvPr>
            <p:ph type="subTitle" idx="1" hasCustomPrompt="1"/>
          </p:nvPr>
        </p:nvSpPr>
        <p:spPr>
          <a:xfrm>
            <a:off x="598011" y="3417977"/>
            <a:ext cx="7772400" cy="866261"/>
          </a:xfrm>
        </p:spPr>
        <p:txBody>
          <a:bodyPr>
            <a:noAutofit/>
          </a:bodyPr>
          <a:lstStyle>
            <a:lvl1pPr marL="0" indent="0" algn="ctr">
              <a:buNone/>
              <a:defRPr sz="6000">
                <a:solidFill>
                  <a:schemeClr val="tx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subtitle</a:t>
            </a:r>
            <a:endParaRPr lang="en-US" dirty="0"/>
          </a:p>
        </p:txBody>
      </p:sp>
      <p:pic>
        <p:nvPicPr>
          <p:cNvPr id="8" name="Picture 7" descr="essex logo white unbled.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091" y="434319"/>
            <a:ext cx="1977259" cy="720000"/>
          </a:xfrm>
          <a:prstGeom prst="rect">
            <a:avLst/>
          </a:prstGeom>
        </p:spPr>
      </p:pic>
    </p:spTree>
    <p:extLst>
      <p:ext uri="{BB962C8B-B14F-4D97-AF65-F5344CB8AC3E}">
        <p14:creationId xmlns:p14="http://schemas.microsoft.com/office/powerpoint/2010/main" val="2288236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large body copy">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rgbClr val="003478"/>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531090"/>
            <a:ext cx="8229600" cy="886547"/>
          </a:xfrm>
        </p:spPr>
        <p:txBody>
          <a:bodyPr anchor="t">
            <a:noAutofit/>
          </a:bodyPr>
          <a:lstStyle>
            <a:lvl1pPr algn="l">
              <a:defRPr sz="4800" baseline="0">
                <a:solidFill>
                  <a:schemeClr val="accent5"/>
                </a:solidFill>
                <a:latin typeface="Times"/>
                <a:cs typeface="Times"/>
              </a:defRPr>
            </a:lvl1pPr>
          </a:lstStyle>
          <a:p>
            <a:r>
              <a:rPr lang="en-GB" dirty="0"/>
              <a:t>Click to edit master title</a:t>
            </a:r>
            <a:endParaRPr lang="en-US" dirty="0"/>
          </a:p>
        </p:txBody>
      </p:sp>
      <p:sp>
        <p:nvSpPr>
          <p:cNvPr id="3" name="Content Placeholder 2"/>
          <p:cNvSpPr>
            <a:spLocks noGrp="1"/>
          </p:cNvSpPr>
          <p:nvPr>
            <p:ph idx="1"/>
          </p:nvPr>
        </p:nvSpPr>
        <p:spPr>
          <a:xfrm>
            <a:off x="457200" y="1638300"/>
            <a:ext cx="8229600" cy="4126346"/>
          </a:xfrm>
        </p:spPr>
        <p:txBody>
          <a:bodyPr>
            <a:normAutofit/>
          </a:bodyPr>
          <a:lstStyle>
            <a:lvl1pPr marL="0" indent="0">
              <a:lnSpc>
                <a:spcPts val="4000"/>
              </a:lnSpc>
              <a:spcBef>
                <a:spcPts val="0"/>
              </a:spcBef>
              <a:spcAft>
                <a:spcPts val="2400"/>
              </a:spcAft>
              <a:buClr>
                <a:schemeClr val="accent3"/>
              </a:buClr>
              <a:buFont typeface="Wingdings" charset="2"/>
              <a:buNone/>
              <a:defRPr sz="3200" baseline="0">
                <a:solidFill>
                  <a:schemeClr val="bg2"/>
                </a:solidFill>
                <a:latin typeface="Arial"/>
                <a:cs typeface="Arial"/>
              </a:defRPr>
            </a:lvl1pPr>
            <a:lvl2pPr marL="457200" indent="0">
              <a:buClr>
                <a:schemeClr val="accent3"/>
              </a:buClr>
              <a:buFont typeface="Wingdings" charset="2"/>
              <a:buNone/>
              <a:defRPr>
                <a:solidFill>
                  <a:schemeClr val="accent1"/>
                </a:solidFill>
                <a:latin typeface="Arial"/>
                <a:cs typeface="Arial"/>
              </a:defRPr>
            </a:lvl2pPr>
            <a:lvl3pPr marL="914400" indent="0">
              <a:buClr>
                <a:schemeClr val="accent3"/>
              </a:buClr>
              <a:buFont typeface="Wingdings" charset="2"/>
              <a:buNone/>
              <a:defRPr>
                <a:solidFill>
                  <a:schemeClr val="accent1"/>
                </a:solidFill>
                <a:latin typeface="Arial"/>
                <a:cs typeface="Arial"/>
              </a:defRPr>
            </a:lvl3pPr>
            <a:lvl4pPr marL="1371600" indent="0">
              <a:buClr>
                <a:schemeClr val="accent3"/>
              </a:buClr>
              <a:buFont typeface="Wingdings" charset="2"/>
              <a:buNone/>
              <a:defRPr>
                <a:solidFill>
                  <a:schemeClr val="accent1"/>
                </a:solidFill>
                <a:latin typeface="Arial"/>
                <a:cs typeface="Arial"/>
              </a:defRPr>
            </a:lvl4pPr>
            <a:lvl5pPr marL="1828800" indent="0">
              <a:buClr>
                <a:schemeClr val="accent3"/>
              </a:buClr>
              <a:buFont typeface="Wingdings" charset="2"/>
              <a:buNone/>
              <a:defRPr>
                <a:solidFill>
                  <a:schemeClr val="accent1"/>
                </a:solidFill>
                <a:latin typeface="Arial"/>
                <a:cs typeface="Arial"/>
              </a:defRPr>
            </a:lvl5pPr>
          </a:lstStyle>
          <a:p>
            <a:pPr lvl="0"/>
            <a:r>
              <a:rPr lang="en-US" dirty="0"/>
              <a:t>Click to edit Master text styles</a:t>
            </a:r>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Tree>
    <p:extLst>
      <p:ext uri="{BB962C8B-B14F-4D97-AF65-F5344CB8AC3E}">
        <p14:creationId xmlns:p14="http://schemas.microsoft.com/office/powerpoint/2010/main" val="3931576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image only">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531090"/>
            <a:ext cx="8229600" cy="886547"/>
          </a:xfrm>
        </p:spPr>
        <p:txBody>
          <a:bodyPr anchor="t">
            <a:noAutofit/>
          </a:bodyPr>
          <a:lstStyle>
            <a:lvl1pPr algn="l">
              <a:defRPr sz="5400" baseline="0">
                <a:solidFill>
                  <a:schemeClr val="tx2"/>
                </a:solidFill>
                <a:latin typeface="Times"/>
                <a:cs typeface="Times"/>
              </a:defRPr>
            </a:lvl1pPr>
          </a:lstStyle>
          <a:p>
            <a:r>
              <a:rPr lang="en-GB" dirty="0"/>
              <a:t>Click to edit master title</a:t>
            </a:r>
            <a:endParaRPr lang="en-US" dirty="0"/>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
        <p:nvSpPr>
          <p:cNvPr id="5" name="Picture Placeholder 4"/>
          <p:cNvSpPr>
            <a:spLocks noGrp="1"/>
          </p:cNvSpPr>
          <p:nvPr>
            <p:ph type="pic" sz="quarter" idx="10"/>
          </p:nvPr>
        </p:nvSpPr>
        <p:spPr>
          <a:xfrm>
            <a:off x="457200" y="1619250"/>
            <a:ext cx="8229600" cy="4095750"/>
          </a:xfrm>
        </p:spPr>
        <p:txBody>
          <a:bodyPr/>
          <a:lstStyle>
            <a:lvl1pPr>
              <a:defRPr baseline="0">
                <a:solidFill>
                  <a:schemeClr val="bg2"/>
                </a:solidFill>
              </a:defRPr>
            </a:lvl1pPr>
          </a:lstStyle>
          <a:p>
            <a:r>
              <a:rPr lang="en-US"/>
              <a:t>Click icon to add picture</a:t>
            </a:r>
            <a:endParaRPr lang="en-GB" dirty="0"/>
          </a:p>
        </p:txBody>
      </p:sp>
    </p:spTree>
    <p:extLst>
      <p:ext uri="{BB962C8B-B14F-4D97-AF65-F5344CB8AC3E}">
        <p14:creationId xmlns:p14="http://schemas.microsoft.com/office/powerpoint/2010/main" val="75604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bullet points">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464415"/>
            <a:ext cx="8229600" cy="886547"/>
          </a:xfrm>
        </p:spPr>
        <p:txBody>
          <a:bodyPr anchor="t">
            <a:normAutofit/>
          </a:bodyPr>
          <a:lstStyle>
            <a:lvl1pPr algn="l">
              <a:defRPr sz="5400" baseline="0">
                <a:solidFill>
                  <a:schemeClr val="tx2"/>
                </a:solidFill>
                <a:latin typeface="Times"/>
                <a:cs typeface="Times"/>
              </a:defRPr>
            </a:lvl1pPr>
          </a:lstStyle>
          <a:p>
            <a:r>
              <a:rPr lang="en-GB" dirty="0"/>
              <a:t>Click To Edit Master Title</a:t>
            </a:r>
            <a:endParaRPr lang="en-US" dirty="0"/>
          </a:p>
        </p:txBody>
      </p:sp>
      <p:sp>
        <p:nvSpPr>
          <p:cNvPr id="3" name="Content Placeholder 2"/>
          <p:cNvSpPr>
            <a:spLocks noGrp="1"/>
          </p:cNvSpPr>
          <p:nvPr>
            <p:ph idx="1"/>
          </p:nvPr>
        </p:nvSpPr>
        <p:spPr>
          <a:xfrm>
            <a:off x="457200" y="1437699"/>
            <a:ext cx="8229600" cy="4374572"/>
          </a:xfrm>
        </p:spPr>
        <p:txBody>
          <a:bodyPr/>
          <a:lstStyle>
            <a:lvl1pPr marL="342900" indent="-3429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1pPr>
            <a:lvl2pPr marL="742950" indent="-28575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2pPr>
            <a:lvl3pPr marL="11430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3pPr>
            <a:lvl4pPr marL="16002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4pPr>
            <a:lvl5pPr marL="20574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Tree>
    <p:extLst>
      <p:ext uri="{BB962C8B-B14F-4D97-AF65-F5344CB8AC3E}">
        <p14:creationId xmlns:p14="http://schemas.microsoft.com/office/powerpoint/2010/main" val="86424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image">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531090"/>
            <a:ext cx="8229600" cy="886547"/>
          </a:xfrm>
        </p:spPr>
        <p:txBody>
          <a:bodyPr anchor="t">
            <a:noAutofit/>
          </a:bodyPr>
          <a:lstStyle>
            <a:lvl1pPr algn="l">
              <a:lnSpc>
                <a:spcPts val="4500"/>
              </a:lnSpc>
              <a:defRPr sz="5400" baseline="0">
                <a:solidFill>
                  <a:schemeClr val="tx2"/>
                </a:solidFill>
                <a:latin typeface="Times"/>
                <a:cs typeface="Times"/>
              </a:defRPr>
            </a:lvl1pPr>
          </a:lstStyle>
          <a:p>
            <a:r>
              <a:rPr lang="en-GB" dirty="0"/>
              <a:t>Click to edit master title</a:t>
            </a:r>
            <a:endParaRPr lang="en-US" dirty="0"/>
          </a:p>
        </p:txBody>
      </p:sp>
      <p:sp>
        <p:nvSpPr>
          <p:cNvPr id="3" name="Content Placeholder 2"/>
          <p:cNvSpPr>
            <a:spLocks noGrp="1"/>
          </p:cNvSpPr>
          <p:nvPr>
            <p:ph idx="1"/>
          </p:nvPr>
        </p:nvSpPr>
        <p:spPr>
          <a:xfrm>
            <a:off x="457200" y="1428750"/>
            <a:ext cx="4686300" cy="4914900"/>
          </a:xfrm>
        </p:spPr>
        <p:txBody>
          <a:bodyPr>
            <a:normAutofit/>
          </a:bodyPr>
          <a:lstStyle>
            <a:lvl1pPr marL="0" indent="0">
              <a:lnSpc>
                <a:spcPts val="3000"/>
              </a:lnSpc>
              <a:spcBef>
                <a:spcPts val="0"/>
              </a:spcBef>
              <a:spcAft>
                <a:spcPts val="2400"/>
              </a:spcAft>
              <a:buClr>
                <a:schemeClr val="accent3"/>
              </a:buClr>
              <a:buFont typeface="Wingdings" charset="2"/>
              <a:buNone/>
              <a:defRPr sz="3000" baseline="0">
                <a:solidFill>
                  <a:schemeClr val="bg2"/>
                </a:solidFill>
                <a:latin typeface="Arial"/>
                <a:cs typeface="Arial"/>
              </a:defRPr>
            </a:lvl1pPr>
            <a:lvl2pPr marL="457200" indent="0">
              <a:buClr>
                <a:schemeClr val="accent3"/>
              </a:buClr>
              <a:buFont typeface="Wingdings" charset="2"/>
              <a:buNone/>
              <a:defRPr>
                <a:solidFill>
                  <a:schemeClr val="accent1"/>
                </a:solidFill>
                <a:latin typeface="Arial"/>
                <a:cs typeface="Arial"/>
              </a:defRPr>
            </a:lvl2pPr>
            <a:lvl3pPr marL="914400" indent="0">
              <a:buClr>
                <a:schemeClr val="accent3"/>
              </a:buClr>
              <a:buFont typeface="Wingdings" charset="2"/>
              <a:buNone/>
              <a:defRPr>
                <a:solidFill>
                  <a:schemeClr val="accent1"/>
                </a:solidFill>
                <a:latin typeface="Arial"/>
                <a:cs typeface="Arial"/>
              </a:defRPr>
            </a:lvl3pPr>
            <a:lvl4pPr marL="1371600" indent="0">
              <a:buClr>
                <a:schemeClr val="accent3"/>
              </a:buClr>
              <a:buFont typeface="Wingdings" charset="2"/>
              <a:buNone/>
              <a:defRPr>
                <a:solidFill>
                  <a:schemeClr val="accent1"/>
                </a:solidFill>
                <a:latin typeface="Arial"/>
                <a:cs typeface="Arial"/>
              </a:defRPr>
            </a:lvl4pPr>
            <a:lvl5pPr marL="1828800" indent="0">
              <a:buClr>
                <a:schemeClr val="accent3"/>
              </a:buClr>
              <a:buFont typeface="Wingdings" charset="2"/>
              <a:buNone/>
              <a:defRPr>
                <a:solidFill>
                  <a:schemeClr val="accent1"/>
                </a:solidFill>
                <a:latin typeface="Arial"/>
                <a:cs typeface="Arial"/>
              </a:defRPr>
            </a:lvl5pPr>
          </a:lstStyle>
          <a:p>
            <a:pPr lvl="0"/>
            <a:r>
              <a:rPr lang="en-US"/>
              <a:t>Click to edit Master text styles</a:t>
            </a:r>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
        <p:nvSpPr>
          <p:cNvPr id="5" name="Picture Placeholder 4"/>
          <p:cNvSpPr>
            <a:spLocks noGrp="1"/>
          </p:cNvSpPr>
          <p:nvPr>
            <p:ph type="pic" sz="quarter" idx="10"/>
          </p:nvPr>
        </p:nvSpPr>
        <p:spPr>
          <a:xfrm>
            <a:off x="5257800" y="1417637"/>
            <a:ext cx="3429000" cy="4297363"/>
          </a:xfrm>
        </p:spPr>
        <p:txBody>
          <a:bodyPr/>
          <a:lstStyle>
            <a:lvl1pPr>
              <a:defRPr baseline="0">
                <a:solidFill>
                  <a:schemeClr val="bg2"/>
                </a:solidFill>
              </a:defRPr>
            </a:lvl1pPr>
          </a:lstStyle>
          <a:p>
            <a:r>
              <a:rPr lang="en-US"/>
              <a:t>Click icon to add picture</a:t>
            </a:r>
            <a:endParaRPr lang="en-GB" dirty="0"/>
          </a:p>
        </p:txBody>
      </p:sp>
    </p:spTree>
    <p:extLst>
      <p:ext uri="{BB962C8B-B14F-4D97-AF65-F5344CB8AC3E}">
        <p14:creationId xmlns:p14="http://schemas.microsoft.com/office/powerpoint/2010/main" val="1329895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bullets and image">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000500" y="531090"/>
            <a:ext cx="4686300" cy="886547"/>
          </a:xfrm>
        </p:spPr>
        <p:txBody>
          <a:bodyPr anchor="t">
            <a:normAutofit/>
          </a:bodyPr>
          <a:lstStyle>
            <a:lvl1pPr algn="l">
              <a:lnSpc>
                <a:spcPts val="4500"/>
              </a:lnSpc>
              <a:defRPr sz="5400">
                <a:solidFill>
                  <a:schemeClr val="tx2"/>
                </a:solidFill>
                <a:latin typeface="Times"/>
                <a:cs typeface="Times"/>
              </a:defRPr>
            </a:lvl1pPr>
          </a:lstStyle>
          <a:p>
            <a:r>
              <a:rPr lang="en-GB" dirty="0"/>
              <a:t>Click to edit master title</a:t>
            </a:r>
            <a:endParaRPr lang="en-US" dirty="0"/>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
        <p:nvSpPr>
          <p:cNvPr id="5" name="Picture Placeholder 4"/>
          <p:cNvSpPr>
            <a:spLocks noGrp="1"/>
          </p:cNvSpPr>
          <p:nvPr>
            <p:ph type="pic" sz="quarter" idx="10"/>
          </p:nvPr>
        </p:nvSpPr>
        <p:spPr>
          <a:xfrm>
            <a:off x="447675" y="531090"/>
            <a:ext cx="3429000" cy="2880000"/>
          </a:xfrm>
        </p:spPr>
        <p:txBody>
          <a:bodyPr/>
          <a:lstStyle>
            <a:lvl1pPr>
              <a:defRPr baseline="0">
                <a:solidFill>
                  <a:schemeClr val="bg2"/>
                </a:solidFill>
              </a:defRPr>
            </a:lvl1pPr>
          </a:lstStyle>
          <a:p>
            <a:r>
              <a:rPr lang="en-US"/>
              <a:t>Click icon to add picture</a:t>
            </a:r>
            <a:endParaRPr lang="en-GB" dirty="0"/>
          </a:p>
        </p:txBody>
      </p:sp>
      <p:sp>
        <p:nvSpPr>
          <p:cNvPr id="9" name="Picture Placeholder 4"/>
          <p:cNvSpPr>
            <a:spLocks noGrp="1"/>
          </p:cNvSpPr>
          <p:nvPr>
            <p:ph type="pic" sz="quarter" idx="11"/>
          </p:nvPr>
        </p:nvSpPr>
        <p:spPr>
          <a:xfrm>
            <a:off x="447675" y="3543300"/>
            <a:ext cx="3429000" cy="2880000"/>
          </a:xfrm>
        </p:spPr>
        <p:txBody>
          <a:bodyPr/>
          <a:lstStyle>
            <a:lvl1pPr>
              <a:defRPr baseline="0">
                <a:solidFill>
                  <a:schemeClr val="bg2"/>
                </a:solidFill>
              </a:defRPr>
            </a:lvl1pPr>
          </a:lstStyle>
          <a:p>
            <a:r>
              <a:rPr lang="en-US"/>
              <a:t>Click icon to add picture</a:t>
            </a:r>
            <a:endParaRPr lang="en-GB" dirty="0"/>
          </a:p>
        </p:txBody>
      </p:sp>
      <p:sp>
        <p:nvSpPr>
          <p:cNvPr id="10" name="Content Placeholder 2"/>
          <p:cNvSpPr>
            <a:spLocks noGrp="1"/>
          </p:cNvSpPr>
          <p:nvPr>
            <p:ph idx="1"/>
          </p:nvPr>
        </p:nvSpPr>
        <p:spPr>
          <a:xfrm>
            <a:off x="4000500" y="1351974"/>
            <a:ext cx="4686300" cy="4374572"/>
          </a:xfrm>
        </p:spPr>
        <p:txBody>
          <a:bodyPr>
            <a:normAutofit/>
          </a:bodyPr>
          <a:lstStyle>
            <a:lvl1pPr marL="342900" indent="-342900">
              <a:lnSpc>
                <a:spcPts val="3000"/>
              </a:lnSpc>
              <a:buClr>
                <a:schemeClr val="tx2"/>
              </a:buClr>
              <a:buFont typeface="Wingdings" charset="2"/>
              <a:buChar char="§"/>
              <a:defRPr sz="2800" baseline="0">
                <a:solidFill>
                  <a:schemeClr val="bg2"/>
                </a:solidFill>
                <a:latin typeface="Arial"/>
                <a:cs typeface="Arial"/>
              </a:defRPr>
            </a:lvl1pPr>
            <a:lvl2pPr marL="742950" indent="-285750">
              <a:lnSpc>
                <a:spcPts val="3000"/>
              </a:lnSpc>
              <a:buClr>
                <a:schemeClr val="tx2"/>
              </a:buClr>
              <a:buFont typeface="Wingdings" charset="2"/>
              <a:buChar char="§"/>
              <a:defRPr sz="2400" baseline="0">
                <a:solidFill>
                  <a:schemeClr val="bg2"/>
                </a:solidFill>
                <a:latin typeface="Arial"/>
                <a:cs typeface="Arial"/>
              </a:defRPr>
            </a:lvl2pPr>
            <a:lvl3pPr marL="1143000" indent="-228600">
              <a:lnSpc>
                <a:spcPts val="3000"/>
              </a:lnSpc>
              <a:buClr>
                <a:schemeClr val="tx2"/>
              </a:buClr>
              <a:buFont typeface="Wingdings" charset="2"/>
              <a:buChar char="§"/>
              <a:defRPr sz="2000" baseline="0">
                <a:solidFill>
                  <a:schemeClr val="bg2"/>
                </a:solidFill>
                <a:latin typeface="Arial"/>
                <a:cs typeface="Arial"/>
              </a:defRPr>
            </a:lvl3pPr>
            <a:lvl4pPr marL="1600200" indent="-228600">
              <a:lnSpc>
                <a:spcPts val="3000"/>
              </a:lnSpc>
              <a:buClr>
                <a:schemeClr val="tx2"/>
              </a:buClr>
              <a:buFont typeface="Wingdings" charset="2"/>
              <a:buChar char="§"/>
              <a:defRPr sz="1800" baseline="0">
                <a:solidFill>
                  <a:schemeClr val="bg2"/>
                </a:solidFill>
                <a:latin typeface="Arial"/>
                <a:cs typeface="Arial"/>
              </a:defRPr>
            </a:lvl4pPr>
            <a:lvl5pPr marL="2057400" indent="-228600">
              <a:lnSpc>
                <a:spcPts val="3000"/>
              </a:lnSpc>
              <a:buClr>
                <a:schemeClr val="tx2"/>
              </a:buClr>
              <a:buFont typeface="Wingdings" charset="2"/>
              <a:buChar char="§"/>
              <a:defRPr sz="1800" baseline="0">
                <a:solidFill>
                  <a:schemeClr val="bg2"/>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734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bullets and image 2">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
        <p:nvSpPr>
          <p:cNvPr id="6" name="Content Placeholder 2"/>
          <p:cNvSpPr>
            <a:spLocks noGrp="1"/>
          </p:cNvSpPr>
          <p:nvPr>
            <p:ph idx="11" hasCustomPrompt="1"/>
          </p:nvPr>
        </p:nvSpPr>
        <p:spPr>
          <a:xfrm>
            <a:off x="455225" y="3139514"/>
            <a:ext cx="4753975" cy="660585"/>
          </a:xfrm>
        </p:spPr>
        <p:txBody>
          <a:bodyPr>
            <a:normAutofit/>
          </a:bodyPr>
          <a:lstStyle>
            <a:lvl1pPr marL="0" indent="0">
              <a:buClr>
                <a:schemeClr val="accent2"/>
              </a:buClr>
              <a:buFontTx/>
              <a:buNone/>
              <a:defRPr sz="4400" baseline="0">
                <a:solidFill>
                  <a:schemeClr val="tx2"/>
                </a:solidFill>
                <a:latin typeface="Times New Roman" panose="02020603050405020304" pitchFamily="18" charset="0"/>
                <a:cs typeface="Times New Roman" panose="02020603050405020304" pitchFamily="18" charset="0"/>
              </a:defRPr>
            </a:lvl1pPr>
            <a:lvl2pPr marL="742950" indent="-285750">
              <a:buClr>
                <a:schemeClr val="accent2"/>
              </a:buClr>
              <a:buFont typeface="Wingdings" charset="2"/>
              <a:buChar char="§"/>
              <a:defRPr>
                <a:latin typeface="Arial"/>
                <a:cs typeface="Arial"/>
              </a:defRPr>
            </a:lvl2pPr>
            <a:lvl3pPr marL="1143000" indent="-228600">
              <a:buClr>
                <a:schemeClr val="accent2"/>
              </a:buClr>
              <a:buFont typeface="Wingdings" charset="2"/>
              <a:buChar char="§"/>
              <a:defRPr>
                <a:latin typeface="Arial"/>
                <a:cs typeface="Arial"/>
              </a:defRPr>
            </a:lvl3pPr>
            <a:lvl4pPr marL="1600200" indent="-228600">
              <a:buClr>
                <a:schemeClr val="accent2"/>
              </a:buClr>
              <a:buFont typeface="Wingdings" charset="2"/>
              <a:buChar char="§"/>
              <a:defRPr>
                <a:latin typeface="Arial"/>
                <a:cs typeface="Arial"/>
              </a:defRPr>
            </a:lvl4pPr>
            <a:lvl5pPr marL="2057400" indent="-228600">
              <a:buClr>
                <a:schemeClr val="accent2"/>
              </a:buClr>
              <a:buFont typeface="Wingdings" charset="2"/>
              <a:buChar char="§"/>
              <a:defRPr>
                <a:latin typeface="Arial"/>
                <a:cs typeface="Arial"/>
              </a:defRPr>
            </a:lvl5pPr>
          </a:lstStyle>
          <a:p>
            <a:pPr lvl="0"/>
            <a:r>
              <a:rPr lang="en-GB" dirty="0"/>
              <a:t>Click to edit title</a:t>
            </a:r>
          </a:p>
        </p:txBody>
      </p:sp>
      <p:sp>
        <p:nvSpPr>
          <p:cNvPr id="9" name="Picture Placeholder 3"/>
          <p:cNvSpPr>
            <a:spLocks noGrp="1"/>
          </p:cNvSpPr>
          <p:nvPr>
            <p:ph type="pic" sz="quarter" idx="12"/>
          </p:nvPr>
        </p:nvSpPr>
        <p:spPr>
          <a:xfrm>
            <a:off x="457200" y="498769"/>
            <a:ext cx="4752000" cy="2592000"/>
          </a:xfrm>
        </p:spPr>
        <p:txBody>
          <a:bodyPr/>
          <a:lstStyle>
            <a:lvl1pPr>
              <a:defRPr baseline="0">
                <a:solidFill>
                  <a:schemeClr val="bg2"/>
                </a:solidFill>
              </a:defRPr>
            </a:lvl1pPr>
          </a:lstStyle>
          <a:p>
            <a:r>
              <a:rPr lang="en-US"/>
              <a:t>Click icon to add picture</a:t>
            </a:r>
            <a:endParaRPr lang="en-GB" dirty="0"/>
          </a:p>
        </p:txBody>
      </p:sp>
      <p:sp>
        <p:nvSpPr>
          <p:cNvPr id="10" name="Picture Placeholder 3"/>
          <p:cNvSpPr>
            <a:spLocks noGrp="1"/>
          </p:cNvSpPr>
          <p:nvPr>
            <p:ph type="pic" sz="quarter" idx="13"/>
          </p:nvPr>
        </p:nvSpPr>
        <p:spPr>
          <a:xfrm>
            <a:off x="5380497" y="481338"/>
            <a:ext cx="3306303" cy="5183192"/>
          </a:xfrm>
        </p:spPr>
        <p:txBody>
          <a:bodyPr/>
          <a:lstStyle>
            <a:lvl1pPr>
              <a:defRPr baseline="0">
                <a:solidFill>
                  <a:schemeClr val="bg2"/>
                </a:solidFill>
              </a:defRPr>
            </a:lvl1pPr>
          </a:lstStyle>
          <a:p>
            <a:r>
              <a:rPr lang="en-US"/>
              <a:t>Click icon to add picture</a:t>
            </a:r>
            <a:endParaRPr lang="en-GB" dirty="0"/>
          </a:p>
        </p:txBody>
      </p:sp>
      <p:sp>
        <p:nvSpPr>
          <p:cNvPr id="11" name="Content Placeholder 2"/>
          <p:cNvSpPr>
            <a:spLocks noGrp="1"/>
          </p:cNvSpPr>
          <p:nvPr>
            <p:ph idx="1"/>
          </p:nvPr>
        </p:nvSpPr>
        <p:spPr>
          <a:xfrm>
            <a:off x="463775" y="3800098"/>
            <a:ext cx="4686300" cy="2617837"/>
          </a:xfrm>
        </p:spPr>
        <p:txBody>
          <a:bodyPr>
            <a:normAutofit/>
          </a:bodyPr>
          <a:lstStyle>
            <a:lvl1pPr marL="342900" indent="-342900">
              <a:lnSpc>
                <a:spcPts val="3000"/>
              </a:lnSpc>
              <a:buClr>
                <a:schemeClr val="tx2"/>
              </a:buClr>
              <a:buFont typeface="Wingdings" charset="2"/>
              <a:buChar char="§"/>
              <a:defRPr sz="2800" baseline="0">
                <a:solidFill>
                  <a:schemeClr val="bg2"/>
                </a:solidFill>
                <a:latin typeface="Arial"/>
                <a:cs typeface="Arial"/>
              </a:defRPr>
            </a:lvl1pPr>
            <a:lvl2pPr marL="742950" indent="-285750">
              <a:lnSpc>
                <a:spcPts val="3000"/>
              </a:lnSpc>
              <a:buClr>
                <a:schemeClr val="tx2"/>
              </a:buClr>
              <a:buFont typeface="Wingdings" charset="2"/>
              <a:buChar char="§"/>
              <a:defRPr sz="2400" baseline="0">
                <a:solidFill>
                  <a:schemeClr val="bg2"/>
                </a:solidFill>
                <a:latin typeface="Arial"/>
                <a:cs typeface="Arial"/>
              </a:defRPr>
            </a:lvl2pPr>
            <a:lvl3pPr marL="1143000" indent="-228600">
              <a:lnSpc>
                <a:spcPts val="3000"/>
              </a:lnSpc>
              <a:buClr>
                <a:schemeClr val="tx2"/>
              </a:buClr>
              <a:buFont typeface="Wingdings" charset="2"/>
              <a:buChar char="§"/>
              <a:defRPr sz="2000" baseline="0">
                <a:solidFill>
                  <a:schemeClr val="bg2"/>
                </a:solidFill>
                <a:latin typeface="Arial"/>
                <a:cs typeface="Arial"/>
              </a:defRPr>
            </a:lvl3pPr>
            <a:lvl4pPr marL="1600200" indent="-228600">
              <a:lnSpc>
                <a:spcPts val="3000"/>
              </a:lnSpc>
              <a:buClr>
                <a:schemeClr val="tx2"/>
              </a:buClr>
              <a:buFont typeface="Wingdings" charset="2"/>
              <a:buChar char="§"/>
              <a:defRPr sz="1800" baseline="0">
                <a:solidFill>
                  <a:schemeClr val="bg2"/>
                </a:solidFill>
                <a:latin typeface="Arial"/>
                <a:cs typeface="Arial"/>
              </a:defRPr>
            </a:lvl4pPr>
            <a:lvl5pPr marL="2057400" indent="-228600">
              <a:lnSpc>
                <a:spcPts val="3000"/>
              </a:lnSpc>
              <a:buClr>
                <a:schemeClr val="tx2"/>
              </a:buClr>
              <a:buFont typeface="Wingdings" charset="2"/>
              <a:buChar char="§"/>
              <a:defRPr sz="1800" baseline="0">
                <a:solidFill>
                  <a:schemeClr val="bg2"/>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1542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36EA6-6F1D-A848-9813-5EB3ED77BB10}" type="datetimeFigureOut">
              <a:rPr lang="en-US" smtClean="0"/>
              <a:t>2/21/2018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AFD882-663F-AD4E-8FE9-9737BC96311A}" type="slidenum">
              <a:rPr lang="en-US" smtClean="0"/>
              <a:t>‹#›</a:t>
            </a:fld>
            <a:endParaRPr lang="en-US"/>
          </a:p>
        </p:txBody>
      </p:sp>
    </p:spTree>
    <p:extLst>
      <p:ext uri="{BB962C8B-B14F-4D97-AF65-F5344CB8AC3E}">
        <p14:creationId xmlns:p14="http://schemas.microsoft.com/office/powerpoint/2010/main" val="51506144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5" r:id="rId3"/>
    <p:sldLayoutId id="2147483650" r:id="rId4"/>
    <p:sldLayoutId id="2147483652" r:id="rId5"/>
    <p:sldLayoutId id="2147483653" r:id="rId6"/>
    <p:sldLayoutId id="2147483654" r:id="rId7"/>
  </p:sldLayoutIdLst>
  <p:txStyles>
    <p:titleStyle>
      <a:lvl1pPr algn="l" defTabSz="457200" rtl="0" eaLnBrk="1" latinLnBrk="0" hangingPunct="1">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meits.org/languages-society-policy" TargetMode="External"/><Relationship Id="rId2" Type="http://schemas.openxmlformats.org/officeDocument/2006/relationships/hyperlink" Target="http://www.ripl.uk/"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theconversation.com/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8010" y="2896755"/>
            <a:ext cx="7772400" cy="861347"/>
          </a:xfrm>
        </p:spPr>
        <p:txBody>
          <a:bodyPr/>
          <a:lstStyle/>
          <a:p>
            <a:r>
              <a:rPr lang="en-GB" sz="4800" dirty="0">
                <a:solidFill>
                  <a:schemeClr val="bg1"/>
                </a:solidFill>
              </a:rPr>
              <a:t>Second Language Acquisition Research (SLA) and Teacher Education: wha</a:t>
            </a:r>
            <a:r>
              <a:rPr lang="en-GB" sz="4800" dirty="0"/>
              <a:t>t should the relationship be?</a:t>
            </a:r>
            <a:endParaRPr lang="en-GB" sz="4800" dirty="0">
              <a:solidFill>
                <a:schemeClr val="bg1"/>
              </a:solidFill>
            </a:endParaRPr>
          </a:p>
        </p:txBody>
      </p:sp>
      <p:sp>
        <p:nvSpPr>
          <p:cNvPr id="3" name="Subtitle 2"/>
          <p:cNvSpPr>
            <a:spLocks noGrp="1"/>
          </p:cNvSpPr>
          <p:nvPr>
            <p:ph type="subTitle" idx="1"/>
          </p:nvPr>
        </p:nvSpPr>
        <p:spPr>
          <a:xfrm>
            <a:off x="815433" y="5231759"/>
            <a:ext cx="7772400" cy="866261"/>
          </a:xfrm>
        </p:spPr>
        <p:txBody>
          <a:bodyPr/>
          <a:lstStyle/>
          <a:p>
            <a:r>
              <a:rPr lang="en-GB" sz="4800" dirty="0">
                <a:solidFill>
                  <a:schemeClr val="bg1"/>
                </a:solidFill>
              </a:rPr>
              <a:t>Florence Myles</a:t>
            </a:r>
          </a:p>
        </p:txBody>
      </p:sp>
      <p:pic>
        <p:nvPicPr>
          <p:cNvPr id="4" name="Picture 3" descr="T:\Social Sciences\Communications and Marketing\Marketing and Recruitment\LangLing\LaDeLi\Lang_Ling_icon_turquoise.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50" y="576635"/>
            <a:ext cx="699521" cy="870856"/>
          </a:xfrm>
          <a:prstGeom prst="rect">
            <a:avLst/>
          </a:prstGeom>
          <a:noFill/>
          <a:ln>
            <a:noFill/>
          </a:ln>
        </p:spPr>
      </p:pic>
      <p:sp>
        <p:nvSpPr>
          <p:cNvPr id="5" name="TextBox 4"/>
          <p:cNvSpPr txBox="1"/>
          <p:nvPr/>
        </p:nvSpPr>
        <p:spPr>
          <a:xfrm>
            <a:off x="7249408" y="1193110"/>
            <a:ext cx="1399043" cy="369332"/>
          </a:xfrm>
          <a:prstGeom prst="rect">
            <a:avLst/>
          </a:prstGeom>
          <a:noFill/>
        </p:spPr>
        <p:txBody>
          <a:bodyPr wrap="square" rtlCol="0">
            <a:spAutoFit/>
          </a:bodyPr>
          <a:lstStyle/>
          <a:p>
            <a:r>
              <a:rPr lang="en-GB" dirty="0">
                <a:solidFill>
                  <a:schemeClr val="bg1"/>
                </a:solidFill>
              </a:rPr>
              <a:t>LaDeLi</a:t>
            </a:r>
          </a:p>
        </p:txBody>
      </p:sp>
      <p:sp>
        <p:nvSpPr>
          <p:cNvPr id="7" name="TextBox 6"/>
          <p:cNvSpPr txBox="1"/>
          <p:nvPr/>
        </p:nvSpPr>
        <p:spPr>
          <a:xfrm>
            <a:off x="6023113" y="1447491"/>
            <a:ext cx="3269974" cy="523220"/>
          </a:xfrm>
          <a:prstGeom prst="rect">
            <a:avLst/>
          </a:prstGeom>
          <a:noFill/>
        </p:spPr>
        <p:txBody>
          <a:bodyPr wrap="square" rtlCol="0">
            <a:spAutoFit/>
          </a:bodyPr>
          <a:lstStyle/>
          <a:p>
            <a:r>
              <a:rPr lang="en-GB" sz="1400" dirty="0">
                <a:solidFill>
                  <a:schemeClr val="bg1"/>
                </a:solidFill>
              </a:rPr>
              <a:t>Centre for Research in Language Development throughout the Lifespan</a:t>
            </a:r>
          </a:p>
        </p:txBody>
      </p:sp>
    </p:spTree>
    <p:extLst>
      <p:ext uri="{BB962C8B-B14F-4D97-AF65-F5344CB8AC3E}">
        <p14:creationId xmlns:p14="http://schemas.microsoft.com/office/powerpoint/2010/main" val="287194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a:xfrm>
            <a:off x="457200" y="1513114"/>
            <a:ext cx="8229600" cy="4471224"/>
          </a:xfrm>
        </p:spPr>
        <p:txBody>
          <a:bodyPr>
            <a:normAutofit lnSpcReduction="10000"/>
          </a:bodyPr>
          <a:lstStyle/>
          <a:p>
            <a:r>
              <a:rPr lang="en-GB" dirty="0">
                <a:solidFill>
                  <a:srgbClr val="766A65"/>
                </a:solidFill>
              </a:rPr>
              <a:t>Point of view of an SLA researcher</a:t>
            </a:r>
          </a:p>
          <a:p>
            <a:r>
              <a:rPr lang="en-GB" dirty="0">
                <a:solidFill>
                  <a:srgbClr val="766A65"/>
                </a:solidFill>
              </a:rPr>
              <a:t>Questions set:</a:t>
            </a:r>
          </a:p>
          <a:p>
            <a:pPr marL="1028700" lvl="1" indent="-571500">
              <a:buFont typeface="Arial" panose="020B0604020202020204" pitchFamily="34" charset="0"/>
              <a:buChar char="•"/>
            </a:pPr>
            <a:r>
              <a:rPr lang="en-GB" dirty="0">
                <a:solidFill>
                  <a:srgbClr val="766A65"/>
                </a:solidFill>
              </a:rPr>
              <a:t>Should language educators take SLA knowledge at face value?</a:t>
            </a:r>
          </a:p>
          <a:p>
            <a:pPr marL="1028700" lvl="1" indent="-571500">
              <a:buFont typeface="Arial" panose="020B0604020202020204" pitchFamily="34" charset="0"/>
              <a:buChar char="•"/>
            </a:pPr>
            <a:r>
              <a:rPr lang="en-GB" dirty="0">
                <a:solidFill>
                  <a:srgbClr val="766A65"/>
                </a:solidFill>
              </a:rPr>
              <a:t>Is there a need for an SLA and pedagogy interface?</a:t>
            </a:r>
          </a:p>
          <a:p>
            <a:pPr marL="1028700" lvl="1" indent="-571500">
              <a:buFont typeface="Arial" panose="020B0604020202020204" pitchFamily="34" charset="0"/>
              <a:buChar char="•"/>
            </a:pPr>
            <a:r>
              <a:rPr lang="en-GB" dirty="0">
                <a:solidFill>
                  <a:srgbClr val="766A65"/>
                </a:solidFill>
              </a:rPr>
              <a:t>Where does teacher development stand in such a dialogue?</a:t>
            </a:r>
          </a:p>
        </p:txBody>
      </p:sp>
      <p:pic>
        <p:nvPicPr>
          <p:cNvPr id="4" name="Picture 3"/>
          <p:cNvPicPr>
            <a:picLocks noChangeAspect="1"/>
          </p:cNvPicPr>
          <p:nvPr/>
        </p:nvPicPr>
        <p:blipFill>
          <a:blip r:embed="rId2"/>
          <a:stretch>
            <a:fillRect/>
          </a:stretch>
        </p:blipFill>
        <p:spPr>
          <a:xfrm>
            <a:off x="457200" y="5487963"/>
            <a:ext cx="695004" cy="865707"/>
          </a:xfrm>
          <a:prstGeom prst="rect">
            <a:avLst/>
          </a:prstGeom>
        </p:spPr>
      </p:pic>
      <p:sp>
        <p:nvSpPr>
          <p:cNvPr id="6" name="TextBox 5"/>
          <p:cNvSpPr txBox="1"/>
          <p:nvPr/>
        </p:nvSpPr>
        <p:spPr>
          <a:xfrm>
            <a:off x="1102509" y="6076986"/>
            <a:ext cx="824948" cy="369332"/>
          </a:xfrm>
          <a:prstGeom prst="rect">
            <a:avLst/>
          </a:prstGeom>
          <a:noFill/>
        </p:spPr>
        <p:txBody>
          <a:bodyPr wrap="square" rtlCol="0">
            <a:spAutoFit/>
          </a:bodyPr>
          <a:lstStyle/>
          <a:p>
            <a:r>
              <a:rPr lang="en-GB" dirty="0"/>
              <a:t>LaDeLi</a:t>
            </a:r>
          </a:p>
        </p:txBody>
      </p:sp>
    </p:spTree>
    <p:extLst>
      <p:ext uri="{BB962C8B-B14F-4D97-AF65-F5344CB8AC3E}">
        <p14:creationId xmlns:p14="http://schemas.microsoft.com/office/powerpoint/2010/main" val="177832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8F00-259D-432E-9469-5F770CCAEFAA}"/>
              </a:ext>
            </a:extLst>
          </p:cNvPr>
          <p:cNvSpPr>
            <a:spLocks noGrp="1"/>
          </p:cNvSpPr>
          <p:nvPr>
            <p:ph type="title"/>
          </p:nvPr>
        </p:nvSpPr>
        <p:spPr/>
        <p:txBody>
          <a:bodyPr/>
          <a:lstStyle/>
          <a:p>
            <a:r>
              <a:rPr lang="en-GB" sz="4000" dirty="0"/>
              <a:t>Should language educators take SLA knowledge at face value?</a:t>
            </a:r>
          </a:p>
        </p:txBody>
      </p:sp>
      <p:sp>
        <p:nvSpPr>
          <p:cNvPr id="3" name="Content Placeholder 2">
            <a:extLst>
              <a:ext uri="{FF2B5EF4-FFF2-40B4-BE49-F238E27FC236}">
                <a16:creationId xmlns:a16="http://schemas.microsoft.com/office/drawing/2014/main" id="{F86B19FD-4F7B-4580-B2EE-DD23272DDD8C}"/>
              </a:ext>
            </a:extLst>
          </p:cNvPr>
          <p:cNvSpPr>
            <a:spLocks noGrp="1"/>
          </p:cNvSpPr>
          <p:nvPr>
            <p:ph idx="1"/>
          </p:nvPr>
        </p:nvSpPr>
        <p:spPr>
          <a:xfrm>
            <a:off x="457200" y="1894113"/>
            <a:ext cx="8229600" cy="3971227"/>
          </a:xfrm>
        </p:spPr>
        <p:txBody>
          <a:bodyPr>
            <a:normAutofit fontScale="77500" lnSpcReduction="20000"/>
          </a:bodyPr>
          <a:lstStyle/>
          <a:p>
            <a:pPr marL="457200" indent="-457200">
              <a:lnSpc>
                <a:spcPct val="120000"/>
              </a:lnSpc>
              <a:buFont typeface="Arial" panose="020B0604020202020204" pitchFamily="34" charset="0"/>
              <a:buChar char="•"/>
            </a:pPr>
            <a:r>
              <a:rPr lang="en-GB" sz="3200" dirty="0"/>
              <a:t>Role of educators: to teach effectively</a:t>
            </a:r>
          </a:p>
          <a:p>
            <a:pPr marL="457200" indent="-457200">
              <a:lnSpc>
                <a:spcPct val="120000"/>
              </a:lnSpc>
              <a:buFont typeface="Arial" panose="020B0604020202020204" pitchFamily="34" charset="0"/>
              <a:buChar char="•"/>
            </a:pPr>
            <a:r>
              <a:rPr lang="en-GB" sz="3200" dirty="0"/>
              <a:t>Purpose of SLA research: to understand learning mechanisms</a:t>
            </a:r>
          </a:p>
          <a:p>
            <a:pPr marL="457200" indent="-457200">
              <a:lnSpc>
                <a:spcPct val="120000"/>
              </a:lnSpc>
              <a:spcAft>
                <a:spcPts val="1200"/>
              </a:spcAft>
              <a:buFont typeface="Arial" panose="020B0604020202020204" pitchFamily="34" charset="0"/>
              <a:buChar char="•"/>
            </a:pPr>
            <a:r>
              <a:rPr lang="en-GB" sz="3200" dirty="0"/>
              <a:t>Where do the two meet?</a:t>
            </a:r>
          </a:p>
          <a:p>
            <a:pPr marL="914400" lvl="1" indent="-457200">
              <a:lnSpc>
                <a:spcPct val="90000"/>
              </a:lnSpc>
              <a:spcBef>
                <a:spcPts val="1200"/>
              </a:spcBef>
              <a:buFont typeface="Arial" panose="020B0604020202020204" pitchFamily="34" charset="0"/>
              <a:buChar char="•"/>
            </a:pPr>
            <a:r>
              <a:rPr lang="en-GB" sz="2400" dirty="0">
                <a:solidFill>
                  <a:srgbClr val="59767D"/>
                </a:solidFill>
              </a:rPr>
              <a:t>Different skill sets: understanding how learners learn does not equate understanding how to teach, and knowing how to teach does not mean understanding how learners learn; however:</a:t>
            </a:r>
          </a:p>
          <a:p>
            <a:pPr marL="914400" lvl="1" indent="-457200">
              <a:lnSpc>
                <a:spcPct val="90000"/>
              </a:lnSpc>
              <a:buFont typeface="Arial" panose="020B0604020202020204" pitchFamily="34" charset="0"/>
              <a:buChar char="•"/>
            </a:pPr>
            <a:r>
              <a:rPr lang="en-GB" sz="2400" dirty="0">
                <a:solidFill>
                  <a:srgbClr val="59767D"/>
                </a:solidFill>
              </a:rPr>
              <a:t>Teaching needs to facilitate learning</a:t>
            </a:r>
          </a:p>
          <a:p>
            <a:pPr marL="914400" lvl="1" indent="-457200">
              <a:lnSpc>
                <a:spcPct val="90000"/>
              </a:lnSpc>
              <a:buFont typeface="Arial" panose="020B0604020202020204" pitchFamily="34" charset="0"/>
              <a:buChar char="•"/>
            </a:pPr>
            <a:r>
              <a:rPr lang="en-GB" sz="2400" dirty="0">
                <a:solidFill>
                  <a:srgbClr val="59767D"/>
                </a:solidFill>
              </a:rPr>
              <a:t>A better understanding of learning processes can facilitate teaching – but not all SLA research is useful</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
        <p:nvSpPr>
          <p:cNvPr id="5" name="TextBox 4">
            <a:extLst>
              <a:ext uri="{FF2B5EF4-FFF2-40B4-BE49-F238E27FC236}">
                <a16:creationId xmlns:a16="http://schemas.microsoft.com/office/drawing/2014/main" id="{47B219BB-25FF-4D96-8FBB-37A2CEFBDC7D}"/>
              </a:ext>
            </a:extLst>
          </p:cNvPr>
          <p:cNvSpPr txBox="1"/>
          <p:nvPr/>
        </p:nvSpPr>
        <p:spPr>
          <a:xfrm>
            <a:off x="1139637" y="6169395"/>
            <a:ext cx="824948" cy="369332"/>
          </a:xfrm>
          <a:prstGeom prst="rect">
            <a:avLst/>
          </a:prstGeom>
          <a:noFill/>
        </p:spPr>
        <p:txBody>
          <a:bodyPr wrap="square" rtlCol="0">
            <a:spAutoFit/>
          </a:bodyPr>
          <a:lstStyle/>
          <a:p>
            <a:r>
              <a:rPr lang="en-GB" dirty="0"/>
              <a:t>LaDeLi</a:t>
            </a:r>
          </a:p>
        </p:txBody>
      </p:sp>
    </p:spTree>
    <p:extLst>
      <p:ext uri="{BB962C8B-B14F-4D97-AF65-F5344CB8AC3E}">
        <p14:creationId xmlns:p14="http://schemas.microsoft.com/office/powerpoint/2010/main" val="12421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4D79-1048-4DAD-BC2F-8923026457E0}"/>
              </a:ext>
            </a:extLst>
          </p:cNvPr>
          <p:cNvSpPr>
            <a:spLocks noGrp="1"/>
          </p:cNvSpPr>
          <p:nvPr>
            <p:ph type="title"/>
          </p:nvPr>
        </p:nvSpPr>
        <p:spPr>
          <a:xfrm>
            <a:off x="250371" y="531090"/>
            <a:ext cx="8621486" cy="886547"/>
          </a:xfrm>
        </p:spPr>
        <p:txBody>
          <a:bodyPr/>
          <a:lstStyle/>
          <a:p>
            <a:r>
              <a:rPr lang="en-GB" sz="4600" dirty="0"/>
              <a:t>Need for SLA/pedagogy interface?</a:t>
            </a:r>
          </a:p>
        </p:txBody>
      </p:sp>
      <p:sp>
        <p:nvSpPr>
          <p:cNvPr id="3" name="Content Placeholder 2">
            <a:extLst>
              <a:ext uri="{FF2B5EF4-FFF2-40B4-BE49-F238E27FC236}">
                <a16:creationId xmlns:a16="http://schemas.microsoft.com/office/drawing/2014/main" id="{9DE08932-6CAA-49B4-BDE8-AEAB4BE6DD14}"/>
              </a:ext>
            </a:extLst>
          </p:cNvPr>
          <p:cNvSpPr>
            <a:spLocks noGrp="1"/>
          </p:cNvSpPr>
          <p:nvPr>
            <p:ph idx="1"/>
          </p:nvPr>
        </p:nvSpPr>
        <p:spPr/>
        <p:txBody>
          <a:bodyPr/>
          <a:lstStyle/>
          <a:p>
            <a:pPr marL="457200" indent="-457200">
              <a:buFont typeface="Arial" panose="020B0604020202020204" pitchFamily="34" charset="0"/>
              <a:buChar char="•"/>
            </a:pPr>
            <a:r>
              <a:rPr lang="en-GB" dirty="0"/>
              <a:t>Yes! But it needs to be a two-way dialogue:</a:t>
            </a:r>
          </a:p>
          <a:p>
            <a:pPr marL="914400" lvl="1" indent="-457200">
              <a:buFont typeface="Arial" panose="020B0604020202020204" pitchFamily="34" charset="0"/>
              <a:buChar char="•"/>
            </a:pPr>
            <a:r>
              <a:rPr lang="en-GB" dirty="0">
                <a:solidFill>
                  <a:srgbClr val="59767D"/>
                </a:solidFill>
              </a:rPr>
              <a:t>Important for teachers to understand how learners learn </a:t>
            </a:r>
          </a:p>
          <a:p>
            <a:pPr marL="914400" lvl="1" indent="-457200">
              <a:buFont typeface="Arial" panose="020B0604020202020204" pitchFamily="34" charset="0"/>
              <a:buChar char="•"/>
            </a:pPr>
            <a:r>
              <a:rPr lang="en-GB" dirty="0">
                <a:solidFill>
                  <a:srgbClr val="59767D"/>
                </a:solidFill>
              </a:rPr>
              <a:t>Important for SLA researchers to understand the classroom context and its constraints, and the needs of teachers</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16"/>
            <a:ext cx="695004" cy="865707"/>
          </a:xfrm>
          <a:prstGeom prst="rect">
            <a:avLst/>
          </a:prstGeom>
        </p:spPr>
      </p:pic>
    </p:spTree>
    <p:extLst>
      <p:ext uri="{BB962C8B-B14F-4D97-AF65-F5344CB8AC3E}">
        <p14:creationId xmlns:p14="http://schemas.microsoft.com/office/powerpoint/2010/main" val="46224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E429-0BF6-4448-A7C8-27B90AA05B3F}"/>
              </a:ext>
            </a:extLst>
          </p:cNvPr>
          <p:cNvSpPr>
            <a:spLocks noGrp="1"/>
          </p:cNvSpPr>
          <p:nvPr>
            <p:ph type="title"/>
          </p:nvPr>
        </p:nvSpPr>
        <p:spPr>
          <a:xfrm>
            <a:off x="457200" y="338586"/>
            <a:ext cx="8229600" cy="623942"/>
          </a:xfrm>
        </p:spPr>
        <p:txBody>
          <a:bodyPr/>
          <a:lstStyle/>
          <a:p>
            <a:r>
              <a:rPr lang="en-GB" dirty="0"/>
              <a:t>Two examples</a:t>
            </a:r>
          </a:p>
        </p:txBody>
      </p:sp>
      <p:sp>
        <p:nvSpPr>
          <p:cNvPr id="3" name="Content Placeholder 2">
            <a:extLst>
              <a:ext uri="{FF2B5EF4-FFF2-40B4-BE49-F238E27FC236}">
                <a16:creationId xmlns:a16="http://schemas.microsoft.com/office/drawing/2014/main" id="{97D226F1-0903-4050-9616-DEA1E9D8709A}"/>
              </a:ext>
            </a:extLst>
          </p:cNvPr>
          <p:cNvSpPr>
            <a:spLocks noGrp="1"/>
          </p:cNvSpPr>
          <p:nvPr>
            <p:ph idx="1"/>
          </p:nvPr>
        </p:nvSpPr>
        <p:spPr>
          <a:xfrm>
            <a:off x="457200" y="1106905"/>
            <a:ext cx="8229600" cy="5220005"/>
          </a:xfrm>
        </p:spPr>
        <p:txBody>
          <a:bodyPr>
            <a:normAutofit fontScale="85000" lnSpcReduction="10000"/>
          </a:bodyPr>
          <a:lstStyle/>
          <a:p>
            <a:pPr marL="514350" indent="-514350">
              <a:lnSpc>
                <a:spcPts val="3600"/>
              </a:lnSpc>
              <a:spcAft>
                <a:spcPts val="1200"/>
              </a:spcAft>
              <a:buAutoNum type="arabicPeriod"/>
            </a:pPr>
            <a:r>
              <a:rPr lang="en-GB" dirty="0"/>
              <a:t>Developmental stages (Ellis 1994)</a:t>
            </a:r>
          </a:p>
          <a:p>
            <a:pPr>
              <a:lnSpc>
                <a:spcPts val="2400"/>
              </a:lnSpc>
              <a:spcAft>
                <a:spcPts val="600"/>
              </a:spcAft>
            </a:pPr>
            <a:r>
              <a:rPr lang="en-GB" sz="2000" dirty="0"/>
              <a:t>SLA research has shown that in their acquisition of linguistic structures, learners go through stages which are resistant to explicit teaching. </a:t>
            </a:r>
          </a:p>
          <a:p>
            <a:pPr>
              <a:lnSpc>
                <a:spcPts val="2400"/>
              </a:lnSpc>
              <a:spcAft>
                <a:spcPts val="600"/>
              </a:spcAft>
            </a:pPr>
            <a:r>
              <a:rPr lang="en-GB" sz="2000" dirty="0"/>
              <a:t>For example, in their acquisition of questions:</a:t>
            </a:r>
          </a:p>
          <a:p>
            <a:pPr marL="800100" lvl="1" indent="-342900">
              <a:lnSpc>
                <a:spcPts val="2400"/>
              </a:lnSpc>
              <a:spcAft>
                <a:spcPts val="600"/>
              </a:spcAft>
              <a:buAutoNum type="arabicPeriod"/>
            </a:pPr>
            <a:r>
              <a:rPr lang="en-GB" sz="1800" dirty="0"/>
              <a:t>Single words/formulae + intonation, e.g. unanalysed </a:t>
            </a:r>
            <a:r>
              <a:rPr lang="en-GB" sz="1800" i="1" dirty="0"/>
              <a:t>What’s that? Cinema?</a:t>
            </a:r>
          </a:p>
          <a:p>
            <a:pPr marL="800100" lvl="1" indent="-342900">
              <a:lnSpc>
                <a:spcPts val="2400"/>
              </a:lnSpc>
              <a:spcAft>
                <a:spcPts val="600"/>
              </a:spcAft>
              <a:buAutoNum type="arabicPeriod"/>
            </a:pPr>
            <a:r>
              <a:rPr lang="en-GB" sz="1800" dirty="0"/>
              <a:t>Declarative word order, e.g. </a:t>
            </a:r>
            <a:r>
              <a:rPr lang="en-GB" sz="1800" i="1" dirty="0"/>
              <a:t>You like this? The boys throw the shoes?</a:t>
            </a:r>
          </a:p>
          <a:p>
            <a:pPr marL="800100" lvl="1" indent="-342900">
              <a:lnSpc>
                <a:spcPts val="2400"/>
              </a:lnSpc>
              <a:spcAft>
                <a:spcPts val="600"/>
              </a:spcAft>
              <a:buAutoNum type="arabicPeriod"/>
            </a:pPr>
            <a:r>
              <a:rPr lang="en-GB" sz="1800" dirty="0"/>
              <a:t>Fronting (the question word is at the beginning of the sentence), e.g. </a:t>
            </a:r>
            <a:r>
              <a:rPr lang="en-GB" sz="1800" i="1" dirty="0"/>
              <a:t>Where the little children are?</a:t>
            </a:r>
            <a:endParaRPr lang="en-GB" sz="1800" dirty="0"/>
          </a:p>
          <a:p>
            <a:pPr marL="800100" lvl="1" indent="-342900">
              <a:lnSpc>
                <a:spcPts val="2400"/>
              </a:lnSpc>
              <a:spcAft>
                <a:spcPts val="600"/>
              </a:spcAft>
              <a:buAutoNum type="arabicPeriod"/>
            </a:pPr>
            <a:r>
              <a:rPr lang="en-GB" sz="1800" dirty="0"/>
              <a:t>Inversion in questions only with auxiliaries and verb </a:t>
            </a:r>
            <a:r>
              <a:rPr lang="en-GB" sz="1800" i="1" dirty="0"/>
              <a:t>to be, </a:t>
            </a:r>
            <a:r>
              <a:rPr lang="en-GB" sz="1800" dirty="0"/>
              <a:t>e.g. </a:t>
            </a:r>
            <a:r>
              <a:rPr lang="en-GB" sz="1800" i="1" dirty="0"/>
              <a:t>What is your address? Where I can draw them?</a:t>
            </a:r>
          </a:p>
          <a:p>
            <a:pPr marL="800100" lvl="1" indent="-342900">
              <a:lnSpc>
                <a:spcPts val="2400"/>
              </a:lnSpc>
              <a:spcAft>
                <a:spcPts val="600"/>
              </a:spcAft>
              <a:buAutoNum type="arabicPeriod"/>
            </a:pPr>
            <a:r>
              <a:rPr lang="en-GB" sz="1800" dirty="0"/>
              <a:t>Inversion in all questions, e.g. </a:t>
            </a:r>
            <a:r>
              <a:rPr lang="en-GB" sz="1800" i="1" dirty="0"/>
              <a:t> How do you say [</a:t>
            </a:r>
            <a:r>
              <a:rPr lang="en-GB" sz="1800" i="1" dirty="0" err="1"/>
              <a:t>proche</a:t>
            </a:r>
            <a:r>
              <a:rPr lang="en-GB" sz="1800" i="1" dirty="0"/>
              <a:t>]</a:t>
            </a:r>
          </a:p>
          <a:p>
            <a:pPr marL="800100" lvl="1" indent="-342900">
              <a:lnSpc>
                <a:spcPts val="2400"/>
              </a:lnSpc>
              <a:spcAft>
                <a:spcPts val="600"/>
              </a:spcAft>
              <a:buAutoNum type="arabicPeriod"/>
            </a:pPr>
            <a:r>
              <a:rPr lang="en-GB" sz="1800" dirty="0"/>
              <a:t>Complex questions (negative questions; question tags; embedded questions)</a:t>
            </a:r>
          </a:p>
          <a:p>
            <a:pPr marL="800100" lvl="1" indent="-342900">
              <a:lnSpc>
                <a:spcPts val="2400"/>
              </a:lnSpc>
              <a:spcAft>
                <a:spcPts val="600"/>
              </a:spcAft>
              <a:buAutoNum type="arabicPeriod"/>
            </a:pPr>
            <a:endParaRPr lang="en-GB" sz="1800" dirty="0"/>
          </a:p>
          <a:p>
            <a:pPr>
              <a:lnSpc>
                <a:spcPts val="3600"/>
              </a:lnSpc>
              <a:spcAft>
                <a:spcPts val="1200"/>
              </a:spcAft>
            </a:pPr>
            <a:endParaRPr lang="en-GB" sz="2400" dirty="0"/>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210405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372B-2122-42FE-965A-A14B896DF1F9}"/>
              </a:ext>
            </a:extLst>
          </p:cNvPr>
          <p:cNvSpPr>
            <a:spLocks noGrp="1"/>
          </p:cNvSpPr>
          <p:nvPr>
            <p:ph type="title"/>
          </p:nvPr>
        </p:nvSpPr>
        <p:spPr/>
        <p:txBody>
          <a:bodyPr/>
          <a:lstStyle/>
          <a:p>
            <a:r>
              <a:rPr lang="en-GB" dirty="0"/>
              <a:t>Implications for teaching?</a:t>
            </a:r>
          </a:p>
        </p:txBody>
      </p:sp>
      <p:sp>
        <p:nvSpPr>
          <p:cNvPr id="3" name="Content Placeholder 2">
            <a:extLst>
              <a:ext uri="{FF2B5EF4-FFF2-40B4-BE49-F238E27FC236}">
                <a16:creationId xmlns:a16="http://schemas.microsoft.com/office/drawing/2014/main" id="{18917851-2ACF-4CE4-B25C-8605A6CE9F02}"/>
              </a:ext>
            </a:extLst>
          </p:cNvPr>
          <p:cNvSpPr>
            <a:spLocks noGrp="1"/>
          </p:cNvSpPr>
          <p:nvPr>
            <p:ph idx="1"/>
          </p:nvPr>
        </p:nvSpPr>
        <p:spPr>
          <a:xfrm>
            <a:off x="457200" y="1638300"/>
            <a:ext cx="8229600" cy="4688610"/>
          </a:xfrm>
        </p:spPr>
        <p:txBody>
          <a:bodyPr>
            <a:normAutofit fontScale="77500" lnSpcReduction="20000"/>
          </a:bodyPr>
          <a:lstStyle/>
          <a:p>
            <a:pPr>
              <a:lnSpc>
                <a:spcPct val="120000"/>
              </a:lnSpc>
              <a:spcAft>
                <a:spcPts val="1200"/>
              </a:spcAft>
            </a:pPr>
            <a:r>
              <a:rPr lang="en-GB" dirty="0"/>
              <a:t>Minimal and indirect:</a:t>
            </a:r>
          </a:p>
          <a:p>
            <a:pPr marL="457200" indent="-457200">
              <a:lnSpc>
                <a:spcPct val="120000"/>
              </a:lnSpc>
              <a:spcAft>
                <a:spcPts val="1200"/>
              </a:spcAft>
              <a:buFont typeface="Arial" panose="020B0604020202020204" pitchFamily="34" charset="0"/>
              <a:buChar char="•"/>
            </a:pPr>
            <a:r>
              <a:rPr lang="en-GB" dirty="0"/>
              <a:t>You cannot teach questions following this order, as these learner productions are not target-like</a:t>
            </a:r>
          </a:p>
          <a:p>
            <a:pPr marL="914400" lvl="1" indent="-457200">
              <a:lnSpc>
                <a:spcPct val="120000"/>
              </a:lnSpc>
              <a:buFont typeface="Arial" panose="020B0604020202020204" pitchFamily="34" charset="0"/>
              <a:buChar char="•"/>
            </a:pPr>
            <a:r>
              <a:rPr lang="en-GB" dirty="0"/>
              <a:t>However: </a:t>
            </a:r>
          </a:p>
          <a:p>
            <a:pPr marL="1371600" lvl="2" indent="-457200">
              <a:lnSpc>
                <a:spcPct val="120000"/>
              </a:lnSpc>
              <a:buFont typeface="Arial" panose="020B0604020202020204" pitchFamily="34" charset="0"/>
              <a:buChar char="•"/>
            </a:pPr>
            <a:r>
              <a:rPr lang="en-GB" dirty="0"/>
              <a:t>the teacher can tell from these productions what stage a learner has reached, and avoid structures that are too far beyond that stage</a:t>
            </a:r>
          </a:p>
          <a:p>
            <a:pPr marL="1371600" lvl="2" indent="-457200">
              <a:lnSpc>
                <a:spcPct val="120000"/>
              </a:lnSpc>
              <a:buFont typeface="Arial" panose="020B0604020202020204" pitchFamily="34" charset="0"/>
              <a:buChar char="•"/>
            </a:pPr>
            <a:r>
              <a:rPr lang="en-GB" dirty="0"/>
              <a:t>The teacher knows that the ‘errors’ produced by learners are not because they are not paying attention, but because they are not developmentally ready yet</a:t>
            </a:r>
          </a:p>
          <a:p>
            <a:pPr marL="914400" lvl="1" indent="-457200">
              <a:lnSpc>
                <a:spcPct val="120000"/>
              </a:lnSpc>
              <a:buFont typeface="Arial" panose="020B0604020202020204" pitchFamily="34" charset="0"/>
              <a:buChar char="•"/>
            </a:pPr>
            <a:r>
              <a:rPr lang="en-GB" dirty="0"/>
              <a:t>The benefit is better understanding of learning processes</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9313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2D84-E15C-478F-AE8B-03A94292548B}"/>
              </a:ext>
            </a:extLst>
          </p:cNvPr>
          <p:cNvSpPr>
            <a:spLocks noGrp="1"/>
          </p:cNvSpPr>
          <p:nvPr>
            <p:ph type="title"/>
          </p:nvPr>
        </p:nvSpPr>
        <p:spPr/>
        <p:txBody>
          <a:bodyPr/>
          <a:lstStyle/>
          <a:p>
            <a:r>
              <a:rPr lang="en-GB" dirty="0"/>
              <a:t>Example 2: formulaic language</a:t>
            </a:r>
          </a:p>
        </p:txBody>
      </p:sp>
      <p:sp>
        <p:nvSpPr>
          <p:cNvPr id="3" name="Content Placeholder 2">
            <a:extLst>
              <a:ext uri="{FF2B5EF4-FFF2-40B4-BE49-F238E27FC236}">
                <a16:creationId xmlns:a16="http://schemas.microsoft.com/office/drawing/2014/main" id="{EE119C0A-5AF1-4911-A2B8-F9B2940975D5}"/>
              </a:ext>
            </a:extLst>
          </p:cNvPr>
          <p:cNvSpPr>
            <a:spLocks noGrp="1"/>
          </p:cNvSpPr>
          <p:nvPr>
            <p:ph idx="1"/>
          </p:nvPr>
        </p:nvSpPr>
        <p:spPr>
          <a:xfrm>
            <a:off x="336885" y="1638300"/>
            <a:ext cx="8506326" cy="4688610"/>
          </a:xfrm>
        </p:spPr>
        <p:txBody>
          <a:bodyPr>
            <a:normAutofit fontScale="62500" lnSpcReduction="20000"/>
          </a:bodyPr>
          <a:lstStyle/>
          <a:p>
            <a:pPr>
              <a:lnSpc>
                <a:spcPts val="2400"/>
              </a:lnSpc>
              <a:spcAft>
                <a:spcPts val="1200"/>
              </a:spcAft>
            </a:pPr>
            <a:r>
              <a:rPr lang="en-GB" sz="2600" dirty="0"/>
              <a:t>With beginner learners who have not yet developed a sophisticated grammatical system in the L2, to get them to speak and use the language, teachers have to rely on ready-made chunks of language, practised in very typical classroom routines (phrase-book style), e.g.</a:t>
            </a:r>
          </a:p>
          <a:p>
            <a:pPr lvl="1">
              <a:lnSpc>
                <a:spcPct val="120000"/>
              </a:lnSpc>
            </a:pPr>
            <a:r>
              <a:rPr lang="en-GB" i="1" dirty="0"/>
              <a:t>What’s your name? My name is Peter</a:t>
            </a:r>
          </a:p>
          <a:p>
            <a:pPr lvl="1">
              <a:lnSpc>
                <a:spcPct val="120000"/>
              </a:lnSpc>
            </a:pPr>
            <a:r>
              <a:rPr lang="en-GB" i="1" dirty="0"/>
              <a:t>Where do you live? I live in London</a:t>
            </a:r>
          </a:p>
          <a:p>
            <a:pPr lvl="1">
              <a:lnSpc>
                <a:spcPct val="120000"/>
              </a:lnSpc>
            </a:pPr>
            <a:r>
              <a:rPr lang="en-GB" i="1" dirty="0"/>
              <a:t>When’s your birthday? My birthday is on 12</a:t>
            </a:r>
            <a:r>
              <a:rPr lang="en-GB" i="1" baseline="30000" dirty="0"/>
              <a:t>th</a:t>
            </a:r>
            <a:r>
              <a:rPr lang="en-GB" i="1" dirty="0"/>
              <a:t> of May</a:t>
            </a:r>
          </a:p>
          <a:p>
            <a:pPr lvl="1">
              <a:lnSpc>
                <a:spcPct val="120000"/>
              </a:lnSpc>
            </a:pPr>
            <a:r>
              <a:rPr lang="en-GB" i="1" dirty="0"/>
              <a:t>How old are you? I am 15 </a:t>
            </a:r>
            <a:r>
              <a:rPr lang="en-GB" i="1" dirty="0" err="1"/>
              <a:t>etc</a:t>
            </a:r>
            <a:r>
              <a:rPr lang="en-GB" i="1" dirty="0"/>
              <a:t>….</a:t>
            </a:r>
          </a:p>
          <a:p>
            <a:pPr lvl="1">
              <a:lnSpc>
                <a:spcPct val="120000"/>
              </a:lnSpc>
            </a:pPr>
            <a:endParaRPr lang="en-GB" i="1" dirty="0"/>
          </a:p>
          <a:p>
            <a:pPr>
              <a:lnSpc>
                <a:spcPts val="2400"/>
              </a:lnSpc>
            </a:pPr>
            <a:r>
              <a:rPr lang="en-GB" sz="2600" dirty="0"/>
              <a:t>These questions are grammatically complex (inversion; </a:t>
            </a:r>
            <a:r>
              <a:rPr lang="en-GB" sz="2600" dirty="0" err="1"/>
              <a:t>wh</a:t>
            </a:r>
            <a:r>
              <a:rPr lang="en-GB" sz="2600" dirty="0"/>
              <a:t>-fronting), and well beyond the productive capabilities of beginner learners (i.e. they can memorize those chunks, but they cannot yet work out how the different words in them work together). They cannot yet modify e.g. reference, or extract elements of those chunks to use productively elsewhere</a:t>
            </a:r>
          </a:p>
          <a:p>
            <a:pPr lvl="1"/>
            <a:endParaRPr lang="en-GB" i="1" dirty="0"/>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3628727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7B19-9066-4CC7-902C-D623F020E912}"/>
              </a:ext>
            </a:extLst>
          </p:cNvPr>
          <p:cNvSpPr>
            <a:spLocks noGrp="1"/>
          </p:cNvSpPr>
          <p:nvPr>
            <p:ph type="title"/>
          </p:nvPr>
        </p:nvSpPr>
        <p:spPr/>
        <p:txBody>
          <a:bodyPr/>
          <a:lstStyle/>
          <a:p>
            <a:r>
              <a:rPr lang="en-GB" dirty="0"/>
              <a:t>Implications for teaching?</a:t>
            </a:r>
          </a:p>
        </p:txBody>
      </p:sp>
      <p:sp>
        <p:nvSpPr>
          <p:cNvPr id="3" name="Content Placeholder 2">
            <a:extLst>
              <a:ext uri="{FF2B5EF4-FFF2-40B4-BE49-F238E27FC236}">
                <a16:creationId xmlns:a16="http://schemas.microsoft.com/office/drawing/2014/main" id="{0E2A0370-1FAB-4D4B-B407-DD079C77C2BF}"/>
              </a:ext>
            </a:extLst>
          </p:cNvPr>
          <p:cNvSpPr>
            <a:spLocks noGrp="1"/>
          </p:cNvSpPr>
          <p:nvPr>
            <p:ph idx="1"/>
          </p:nvPr>
        </p:nvSpPr>
        <p:spPr>
          <a:xfrm>
            <a:off x="457199" y="1482811"/>
            <a:ext cx="8316097" cy="4994189"/>
          </a:xfrm>
        </p:spPr>
        <p:txBody>
          <a:bodyPr>
            <a:normAutofit fontScale="55000" lnSpcReduction="20000"/>
          </a:bodyPr>
          <a:lstStyle/>
          <a:p>
            <a:pPr marL="457200" indent="-457200">
              <a:lnSpc>
                <a:spcPts val="3200"/>
              </a:lnSpc>
              <a:spcAft>
                <a:spcPts val="1200"/>
              </a:spcAft>
              <a:buFont typeface="Arial" panose="020B0604020202020204" pitchFamily="34" charset="0"/>
              <a:buChar char="•"/>
            </a:pPr>
            <a:r>
              <a:rPr lang="en-GB" dirty="0"/>
              <a:t>These chunks are very useful to give beginners entry into communication before their linguistic system is sophisticated enough</a:t>
            </a:r>
          </a:p>
          <a:p>
            <a:pPr marL="457200" indent="-457200">
              <a:lnSpc>
                <a:spcPts val="3200"/>
              </a:lnSpc>
              <a:spcAft>
                <a:spcPts val="1200"/>
              </a:spcAft>
              <a:buFont typeface="Arial" panose="020B0604020202020204" pitchFamily="34" charset="0"/>
              <a:buChar char="•"/>
            </a:pPr>
            <a:r>
              <a:rPr lang="en-GB" dirty="0"/>
              <a:t>However, do they help learning or not?</a:t>
            </a:r>
          </a:p>
          <a:p>
            <a:pPr marL="914400" lvl="1" indent="-457200">
              <a:lnSpc>
                <a:spcPts val="3200"/>
              </a:lnSpc>
              <a:spcAft>
                <a:spcPts val="600"/>
              </a:spcAft>
              <a:buFont typeface="Arial" panose="020B0604020202020204" pitchFamily="34" charset="0"/>
              <a:buChar char="•"/>
            </a:pPr>
            <a:r>
              <a:rPr lang="en-GB" dirty="0"/>
              <a:t>Research evidence shows that they do, as long as learners are encouraged to experiment with them (e.g. change the person </a:t>
            </a:r>
            <a:r>
              <a:rPr lang="en-GB" i="1" dirty="0"/>
              <a:t>What’s his/her name? How old is he?</a:t>
            </a:r>
            <a:r>
              <a:rPr lang="en-GB" dirty="0"/>
              <a:t>)</a:t>
            </a:r>
          </a:p>
          <a:p>
            <a:pPr marL="914400" lvl="1" indent="-457200">
              <a:lnSpc>
                <a:spcPts val="3200"/>
              </a:lnSpc>
              <a:spcAft>
                <a:spcPts val="600"/>
              </a:spcAft>
              <a:buFont typeface="Arial" panose="020B0604020202020204" pitchFamily="34" charset="0"/>
              <a:buChar char="•"/>
            </a:pPr>
            <a:r>
              <a:rPr lang="en-GB" dirty="0"/>
              <a:t>In fact, learners who are good at memorizing these chunks are also the learners who make the most progress, as they seem to use them to work out the rules of grammar.</a:t>
            </a:r>
          </a:p>
          <a:p>
            <a:pPr marL="457200" indent="-457200">
              <a:lnSpc>
                <a:spcPts val="3200"/>
              </a:lnSpc>
              <a:spcAft>
                <a:spcPts val="600"/>
              </a:spcAft>
              <a:buFont typeface="Arial" panose="020B0604020202020204" pitchFamily="34" charset="0"/>
              <a:buChar char="•"/>
            </a:pPr>
            <a:r>
              <a:rPr lang="en-GB" dirty="0"/>
              <a:t>Useful for teachers to know the role of these chunks in the learning process, and what can help learners use them productively </a:t>
            </a:r>
          </a:p>
          <a:p>
            <a:pPr algn="ctr">
              <a:lnSpc>
                <a:spcPts val="3200"/>
              </a:lnSpc>
              <a:spcAft>
                <a:spcPts val="1200"/>
              </a:spcAft>
            </a:pPr>
            <a:r>
              <a:rPr lang="en-GB" dirty="0"/>
              <a:t>(Myles et al. 1998; 1999; Myles 2004)</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3461235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CFDF-8472-4A76-968E-502CE56C4726}"/>
              </a:ext>
            </a:extLst>
          </p:cNvPr>
          <p:cNvSpPr>
            <a:spLocks noGrp="1"/>
          </p:cNvSpPr>
          <p:nvPr>
            <p:ph type="title"/>
          </p:nvPr>
        </p:nvSpPr>
        <p:spPr>
          <a:xfrm>
            <a:off x="457200" y="291604"/>
            <a:ext cx="8229600" cy="886547"/>
          </a:xfrm>
        </p:spPr>
        <p:txBody>
          <a:bodyPr/>
          <a:lstStyle/>
          <a:p>
            <a:r>
              <a:rPr lang="en-GB" sz="4000" dirty="0"/>
              <a:t>Where does teacher development stand in such a dialogue?</a:t>
            </a:r>
          </a:p>
        </p:txBody>
      </p:sp>
      <p:sp>
        <p:nvSpPr>
          <p:cNvPr id="3" name="Content Placeholder 2">
            <a:extLst>
              <a:ext uri="{FF2B5EF4-FFF2-40B4-BE49-F238E27FC236}">
                <a16:creationId xmlns:a16="http://schemas.microsoft.com/office/drawing/2014/main" id="{F894ECCC-F0EF-4140-9F5B-5F75D5498CD6}"/>
              </a:ext>
            </a:extLst>
          </p:cNvPr>
          <p:cNvSpPr>
            <a:spLocks noGrp="1"/>
          </p:cNvSpPr>
          <p:nvPr>
            <p:ph idx="1"/>
          </p:nvPr>
        </p:nvSpPr>
        <p:spPr>
          <a:xfrm>
            <a:off x="457200" y="1638299"/>
            <a:ext cx="8229600" cy="4806043"/>
          </a:xfrm>
        </p:spPr>
        <p:txBody>
          <a:bodyPr>
            <a:normAutofit fontScale="70000" lnSpcReduction="20000"/>
          </a:bodyPr>
          <a:lstStyle/>
          <a:p>
            <a:pPr marL="457200" indent="-457200">
              <a:buFont typeface="Arial" panose="020B0604020202020204" pitchFamily="34" charset="0"/>
              <a:buChar char="•"/>
            </a:pPr>
            <a:r>
              <a:rPr lang="en-GB" dirty="0"/>
              <a:t>Not all SLA research is relevant</a:t>
            </a:r>
          </a:p>
          <a:p>
            <a:pPr marL="914400" lvl="1" indent="-457200">
              <a:buFont typeface="Arial" panose="020B0604020202020204" pitchFamily="34" charset="0"/>
              <a:buChar char="•"/>
            </a:pPr>
            <a:r>
              <a:rPr lang="en-GB" dirty="0"/>
              <a:t>Much is very technical, and not easily applicable to a classroom context</a:t>
            </a:r>
          </a:p>
          <a:p>
            <a:pPr marL="914400" lvl="1" indent="-457200">
              <a:buFont typeface="Arial" panose="020B0604020202020204" pitchFamily="34" charset="0"/>
              <a:buChar char="•"/>
            </a:pPr>
            <a:endParaRPr lang="en-GB" dirty="0"/>
          </a:p>
          <a:p>
            <a:pPr marL="457200" indent="-457200">
              <a:buFont typeface="Arial" panose="020B0604020202020204" pitchFamily="34" charset="0"/>
              <a:buChar char="•"/>
            </a:pPr>
            <a:r>
              <a:rPr lang="en-GB" dirty="0"/>
              <a:t>But it is important to understand aspects of the learning process, e.g.</a:t>
            </a:r>
          </a:p>
          <a:p>
            <a:pPr marL="914400" lvl="1" indent="-457200">
              <a:lnSpc>
                <a:spcPct val="120000"/>
              </a:lnSpc>
              <a:buFont typeface="Arial" panose="020B0604020202020204" pitchFamily="34" charset="0"/>
              <a:buChar char="•"/>
            </a:pPr>
            <a:r>
              <a:rPr lang="en-GB" dirty="0"/>
              <a:t>Stages of development learners have to go through and which cannot easily be bypassed</a:t>
            </a:r>
          </a:p>
          <a:p>
            <a:pPr marL="914400" lvl="1" indent="-457200">
              <a:lnSpc>
                <a:spcPct val="120000"/>
              </a:lnSpc>
              <a:buFont typeface="Arial" panose="020B0604020202020204" pitchFamily="34" charset="0"/>
              <a:buChar char="•"/>
            </a:pPr>
            <a:r>
              <a:rPr lang="en-GB" dirty="0"/>
              <a:t>The role of errors: they are a sign of development beyond rote learning and should not be seen as ‘bad’</a:t>
            </a:r>
          </a:p>
          <a:p>
            <a:pPr marL="914400" lvl="1" indent="-457200">
              <a:lnSpc>
                <a:spcPct val="120000"/>
              </a:lnSpc>
              <a:buFont typeface="Arial" panose="020B0604020202020204" pitchFamily="34" charset="0"/>
              <a:buChar char="•"/>
            </a:pPr>
            <a:r>
              <a:rPr lang="en-GB" dirty="0"/>
              <a:t>The role of formulaic language: it can help, but…</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216649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9882E-5CC0-47A8-AD6C-3B15C46745ED}"/>
              </a:ext>
            </a:extLst>
          </p:cNvPr>
          <p:cNvSpPr>
            <a:spLocks noGrp="1"/>
          </p:cNvSpPr>
          <p:nvPr>
            <p:ph type="title"/>
          </p:nvPr>
        </p:nvSpPr>
        <p:spPr/>
        <p:txBody>
          <a:bodyPr/>
          <a:lstStyle/>
          <a:p>
            <a:r>
              <a:rPr lang="en-GB" dirty="0"/>
              <a:t>Conclusion: two way dialogue</a:t>
            </a:r>
          </a:p>
        </p:txBody>
      </p:sp>
      <p:sp>
        <p:nvSpPr>
          <p:cNvPr id="3" name="Content Placeholder 2">
            <a:extLst>
              <a:ext uri="{FF2B5EF4-FFF2-40B4-BE49-F238E27FC236}">
                <a16:creationId xmlns:a16="http://schemas.microsoft.com/office/drawing/2014/main" id="{C3D6B206-2061-4CBC-A350-6C34E34852B5}"/>
              </a:ext>
            </a:extLst>
          </p:cNvPr>
          <p:cNvSpPr>
            <a:spLocks noGrp="1"/>
          </p:cNvSpPr>
          <p:nvPr>
            <p:ph idx="1"/>
          </p:nvPr>
        </p:nvSpPr>
        <p:spPr>
          <a:xfrm>
            <a:off x="457200" y="1417637"/>
            <a:ext cx="8229600" cy="4596713"/>
          </a:xfrm>
        </p:spPr>
        <p:txBody>
          <a:bodyPr>
            <a:normAutofit fontScale="70000" lnSpcReduction="20000"/>
          </a:bodyPr>
          <a:lstStyle/>
          <a:p>
            <a:pPr marL="457200" indent="-457200">
              <a:buFont typeface="Arial" panose="020B0604020202020204" pitchFamily="34" charset="0"/>
              <a:buChar char="•"/>
            </a:pPr>
            <a:r>
              <a:rPr lang="en-GB" dirty="0"/>
              <a:t>Some SLA research IS useful and relevant</a:t>
            </a:r>
          </a:p>
          <a:p>
            <a:pPr marL="457200" indent="-457200">
              <a:buFont typeface="Arial" panose="020B0604020202020204" pitchFamily="34" charset="0"/>
              <a:buChar char="•"/>
            </a:pPr>
            <a:r>
              <a:rPr lang="en-GB" dirty="0"/>
              <a:t>But SLA researchers need to be much more aware of the classroom context and its constraints</a:t>
            </a:r>
          </a:p>
          <a:p>
            <a:pPr marL="457200" indent="-457200">
              <a:buFont typeface="Arial" panose="020B0604020202020204" pitchFamily="34" charset="0"/>
              <a:buChar char="•"/>
            </a:pPr>
            <a:r>
              <a:rPr lang="en-GB" dirty="0"/>
              <a:t>SLA researchers need to disseminate their research in non-technical jargon</a:t>
            </a:r>
          </a:p>
          <a:p>
            <a:pPr marL="457200" indent="-457200">
              <a:buFont typeface="Arial" panose="020B0604020202020204" pitchFamily="34" charset="0"/>
              <a:buChar char="•"/>
            </a:pPr>
            <a:r>
              <a:rPr lang="en-GB" dirty="0"/>
              <a:t>Teachers need to tell researchers what issues they are facing e.g. in the teaching of specific linguistic structures</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2"/>
          <a:stretch>
            <a:fillRect/>
          </a:stretch>
        </p:blipFill>
        <p:spPr>
          <a:xfrm>
            <a:off x="457200" y="5673020"/>
            <a:ext cx="695004" cy="865707"/>
          </a:xfrm>
          <a:prstGeom prst="rect">
            <a:avLst/>
          </a:prstGeom>
        </p:spPr>
      </p:pic>
    </p:spTree>
    <p:extLst>
      <p:ext uri="{BB962C8B-B14F-4D97-AF65-F5344CB8AC3E}">
        <p14:creationId xmlns:p14="http://schemas.microsoft.com/office/powerpoint/2010/main" val="634395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2351D-B964-4791-A484-1004263FFC82}"/>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1EEC0AD5-C099-462B-9FC9-1C635EE57548}"/>
              </a:ext>
            </a:extLst>
          </p:cNvPr>
          <p:cNvSpPr>
            <a:spLocks noGrp="1"/>
          </p:cNvSpPr>
          <p:nvPr>
            <p:ph idx="1"/>
          </p:nvPr>
        </p:nvSpPr>
        <p:spPr>
          <a:xfrm>
            <a:off x="457200" y="1417637"/>
            <a:ext cx="8229600" cy="5168220"/>
          </a:xfrm>
        </p:spPr>
        <p:txBody>
          <a:bodyPr>
            <a:normAutofit fontScale="62500" lnSpcReduction="20000"/>
          </a:bodyPr>
          <a:lstStyle/>
          <a:p>
            <a:pPr marL="457200" indent="-457200">
              <a:lnSpc>
                <a:spcPts val="3200"/>
              </a:lnSpc>
              <a:buFont typeface="Arial" panose="020B0604020202020204" pitchFamily="34" charset="0"/>
              <a:buChar char="•"/>
            </a:pPr>
            <a:r>
              <a:rPr lang="en-GB" dirty="0"/>
              <a:t>This is starting to happen but we haven’t got it right yet</a:t>
            </a:r>
          </a:p>
          <a:p>
            <a:pPr marL="457200" indent="-457200">
              <a:lnSpc>
                <a:spcPts val="3200"/>
              </a:lnSpc>
              <a:buFont typeface="Arial" panose="020B0604020202020204" pitchFamily="34" charset="0"/>
              <a:buChar char="•"/>
            </a:pPr>
            <a:r>
              <a:rPr lang="en-GB" dirty="0"/>
              <a:t>E.g. </a:t>
            </a:r>
            <a:r>
              <a:rPr lang="en-GB" dirty="0" err="1"/>
              <a:t>RiPL</a:t>
            </a:r>
            <a:r>
              <a:rPr lang="en-GB" dirty="0"/>
              <a:t> network (Research in Primary Languages </a:t>
            </a:r>
            <a:r>
              <a:rPr lang="en-GB" dirty="0">
                <a:hlinkClick r:id="rId2"/>
              </a:rPr>
              <a:t>www.ripl.uk</a:t>
            </a:r>
            <a:r>
              <a:rPr lang="en-GB" dirty="0"/>
              <a:t>)</a:t>
            </a:r>
          </a:p>
          <a:p>
            <a:pPr marL="457200" indent="-457200">
              <a:lnSpc>
                <a:spcPts val="3200"/>
              </a:lnSpc>
              <a:buFont typeface="Arial" panose="020B0604020202020204" pitchFamily="34" charset="0"/>
              <a:buChar char="•"/>
            </a:pPr>
            <a:r>
              <a:rPr lang="en-GB" dirty="0"/>
              <a:t>E.g. new journal from CUP </a:t>
            </a:r>
            <a:r>
              <a:rPr lang="en-GB" i="1" dirty="0"/>
              <a:t>Languages, Society &amp; Policy </a:t>
            </a:r>
            <a:r>
              <a:rPr lang="en-GB" dirty="0"/>
              <a:t>(</a:t>
            </a:r>
            <a:r>
              <a:rPr lang="en-GB" dirty="0">
                <a:hlinkClick r:id="rId3"/>
              </a:rPr>
              <a:t>http://www.meits.org/languages-society-policy</a:t>
            </a:r>
            <a:r>
              <a:rPr lang="en-GB" dirty="0"/>
              <a:t>)</a:t>
            </a:r>
          </a:p>
          <a:p>
            <a:pPr marL="457200" indent="-457200">
              <a:lnSpc>
                <a:spcPts val="3200"/>
              </a:lnSpc>
              <a:buFont typeface="Arial" panose="020B0604020202020204" pitchFamily="34" charset="0"/>
              <a:buChar char="•"/>
            </a:pPr>
            <a:r>
              <a:rPr lang="en-GB" dirty="0"/>
              <a:t>E.g. articles in </a:t>
            </a:r>
            <a:r>
              <a:rPr lang="en-GB" i="1" dirty="0"/>
              <a:t>The Conversation </a:t>
            </a:r>
            <a:r>
              <a:rPr lang="en-GB" dirty="0"/>
              <a:t>(</a:t>
            </a:r>
            <a:r>
              <a:rPr lang="en-GB" dirty="0">
                <a:hlinkClick r:id="rId4"/>
              </a:rPr>
              <a:t>http://theconversation.com/uk</a:t>
            </a:r>
            <a:r>
              <a:rPr lang="en-GB" dirty="0"/>
              <a:t>) </a:t>
            </a:r>
          </a:p>
          <a:p>
            <a:pPr marL="457200" indent="-457200">
              <a:lnSpc>
                <a:spcPts val="3200"/>
              </a:lnSpc>
              <a:buFont typeface="Arial" panose="020B0604020202020204" pitchFamily="34" charset="0"/>
              <a:buChar char="•"/>
            </a:pPr>
            <a:r>
              <a:rPr lang="en-GB" dirty="0"/>
              <a:t>I am very keen to learn how we can do this better! Our overarching goal is to promote and make more efficient the learning of foreign languages, whether we are SLA researchers or teachers </a:t>
            </a:r>
          </a:p>
        </p:txBody>
      </p:sp>
      <p:pic>
        <p:nvPicPr>
          <p:cNvPr id="4" name="Picture 3">
            <a:extLst>
              <a:ext uri="{FF2B5EF4-FFF2-40B4-BE49-F238E27FC236}">
                <a16:creationId xmlns:a16="http://schemas.microsoft.com/office/drawing/2014/main" id="{43B2F379-79F5-434E-A6E7-A822D8D6176F}"/>
              </a:ext>
            </a:extLst>
          </p:cNvPr>
          <p:cNvPicPr>
            <a:picLocks noChangeAspect="1"/>
          </p:cNvPicPr>
          <p:nvPr/>
        </p:nvPicPr>
        <p:blipFill>
          <a:blip r:embed="rId5"/>
          <a:stretch>
            <a:fillRect/>
          </a:stretch>
        </p:blipFill>
        <p:spPr>
          <a:xfrm>
            <a:off x="264919" y="5673018"/>
            <a:ext cx="695004" cy="865707"/>
          </a:xfrm>
          <a:prstGeom prst="rect">
            <a:avLst/>
          </a:prstGeom>
        </p:spPr>
      </p:pic>
    </p:spTree>
    <p:extLst>
      <p:ext uri="{BB962C8B-B14F-4D97-AF65-F5344CB8AC3E}">
        <p14:creationId xmlns:p14="http://schemas.microsoft.com/office/powerpoint/2010/main" val="2069825826"/>
      </p:ext>
    </p:extLst>
  </p:cSld>
  <p:clrMapOvr>
    <a:masterClrMapping/>
  </p:clrMapOvr>
</p:sld>
</file>

<file path=ppt/theme/theme1.xml><?xml version="1.0" encoding="utf-8"?>
<a:theme xmlns:a="http://schemas.openxmlformats.org/drawingml/2006/main" name="corporate-powerpoint-blue-orange">
  <a:themeElements>
    <a:clrScheme name="Custom 5">
      <a:dk1>
        <a:srgbClr val="003478"/>
      </a:dk1>
      <a:lt1>
        <a:srgbClr val="FFFFFF"/>
      </a:lt1>
      <a:dk2>
        <a:srgbClr val="D55C19"/>
      </a:dk2>
      <a:lt2>
        <a:srgbClr val="51626F"/>
      </a:lt2>
      <a:accent1>
        <a:srgbClr val="A8475A"/>
      </a:accent1>
      <a:accent2>
        <a:srgbClr val="CED7B5"/>
      </a:accent2>
      <a:accent3>
        <a:srgbClr val="003478"/>
      </a:accent3>
      <a:accent4>
        <a:srgbClr val="275E37"/>
      </a:accent4>
      <a:accent5>
        <a:srgbClr val="D55C19"/>
      </a:accent5>
      <a:accent6>
        <a:srgbClr val="4B306A"/>
      </a:accent6>
      <a:hlink>
        <a:srgbClr val="D55C19"/>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corporate-powerpoint-blue-orange</Template>
  <TotalTime>437</TotalTime>
  <Words>994</Words>
  <Application>Microsoft Office PowerPoint</Application>
  <PresentationFormat>On-screen Show (4:3)</PresentationFormat>
  <Paragraphs>74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vt:lpstr>
      <vt:lpstr>Times New Roman</vt:lpstr>
      <vt:lpstr>Wingdings</vt:lpstr>
      <vt:lpstr>corporate-powerpoint-blue-orange</vt:lpstr>
      <vt:lpstr>Second Language Acquisition Research (SLA) and Teacher Education: what should the relationship be?</vt:lpstr>
      <vt:lpstr>Introduction</vt:lpstr>
      <vt:lpstr>Should language educators take SLA knowledge at face value?</vt:lpstr>
      <vt:lpstr>Need for SLA/pedagogy interface?</vt:lpstr>
      <vt:lpstr>Two examples</vt:lpstr>
      <vt:lpstr>Implications for teaching?</vt:lpstr>
      <vt:lpstr>Example 2: formulaic language</vt:lpstr>
      <vt:lpstr>Implications for teaching?</vt:lpstr>
      <vt:lpstr>Where does teacher development stand in such a dialogue?</vt:lpstr>
      <vt:lpstr>Conclusion: two way dialogue</vt:lpstr>
      <vt:lpstr>Conclusion</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Myles, Florence</dc:creator>
  <cp:lastModifiedBy>Tattersall, Hannah</cp:lastModifiedBy>
  <cp:revision>19</cp:revision>
  <dcterms:created xsi:type="dcterms:W3CDTF">2015-09-02T14:31:33Z</dcterms:created>
  <dcterms:modified xsi:type="dcterms:W3CDTF">2018-02-21T09:03:26Z</dcterms:modified>
</cp:coreProperties>
</file>