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708" r:id="rId2"/>
  </p:sldMasterIdLst>
  <p:notesMasterIdLst>
    <p:notesMasterId r:id="rId24"/>
  </p:notesMasterIdLst>
  <p:handoutMasterIdLst>
    <p:handoutMasterId r:id="rId25"/>
  </p:handoutMasterIdLst>
  <p:sldIdLst>
    <p:sldId id="259" r:id="rId3"/>
    <p:sldId id="407" r:id="rId4"/>
    <p:sldId id="411" r:id="rId5"/>
    <p:sldId id="412" r:id="rId6"/>
    <p:sldId id="402" r:id="rId7"/>
    <p:sldId id="403" r:id="rId8"/>
    <p:sldId id="404" r:id="rId9"/>
    <p:sldId id="335" r:id="rId10"/>
    <p:sldId id="409" r:id="rId11"/>
    <p:sldId id="408" r:id="rId12"/>
    <p:sldId id="410" r:id="rId13"/>
    <p:sldId id="362" r:id="rId14"/>
    <p:sldId id="371" r:id="rId15"/>
    <p:sldId id="363" r:id="rId16"/>
    <p:sldId id="383" r:id="rId17"/>
    <p:sldId id="385" r:id="rId18"/>
    <p:sldId id="366" r:id="rId19"/>
    <p:sldId id="364" r:id="rId20"/>
    <p:sldId id="373" r:id="rId21"/>
    <p:sldId id="375" r:id="rId22"/>
    <p:sldId id="391" r:id="rId23"/>
  </p:sldIdLst>
  <p:sldSz cx="9144000" cy="6858000" type="screen4x3"/>
  <p:notesSz cx="6858000" cy="9144000"/>
  <p:defaultTextStyle>
    <a:defPPr>
      <a:defRPr lang="en-US"/>
    </a:defPPr>
    <a:lvl1pPr algn="l" rtl="0" eaLnBrk="0" fontAlgn="base" hangingPunct="0">
      <a:spcBef>
        <a:spcPct val="0"/>
      </a:spcBef>
      <a:spcAft>
        <a:spcPct val="0"/>
      </a:spcAft>
      <a:defRPr sz="1100" b="1" kern="1200">
        <a:solidFill>
          <a:schemeClr val="tx1"/>
        </a:solidFill>
        <a:latin typeface="Caslon540 BT" pitchFamily="18" charset="0"/>
        <a:ea typeface="+mn-ea"/>
        <a:cs typeface="+mn-cs"/>
      </a:defRPr>
    </a:lvl1pPr>
    <a:lvl2pPr marL="457200" algn="l" rtl="0" eaLnBrk="0" fontAlgn="base" hangingPunct="0">
      <a:spcBef>
        <a:spcPct val="0"/>
      </a:spcBef>
      <a:spcAft>
        <a:spcPct val="0"/>
      </a:spcAft>
      <a:defRPr sz="1100" b="1" kern="1200">
        <a:solidFill>
          <a:schemeClr val="tx1"/>
        </a:solidFill>
        <a:latin typeface="Caslon540 BT" pitchFamily="18" charset="0"/>
        <a:ea typeface="+mn-ea"/>
        <a:cs typeface="+mn-cs"/>
      </a:defRPr>
    </a:lvl2pPr>
    <a:lvl3pPr marL="914400" algn="l" rtl="0" eaLnBrk="0" fontAlgn="base" hangingPunct="0">
      <a:spcBef>
        <a:spcPct val="0"/>
      </a:spcBef>
      <a:spcAft>
        <a:spcPct val="0"/>
      </a:spcAft>
      <a:defRPr sz="1100" b="1" kern="1200">
        <a:solidFill>
          <a:schemeClr val="tx1"/>
        </a:solidFill>
        <a:latin typeface="Caslon540 BT" pitchFamily="18" charset="0"/>
        <a:ea typeface="+mn-ea"/>
        <a:cs typeface="+mn-cs"/>
      </a:defRPr>
    </a:lvl3pPr>
    <a:lvl4pPr marL="1371600" algn="l" rtl="0" eaLnBrk="0" fontAlgn="base" hangingPunct="0">
      <a:spcBef>
        <a:spcPct val="0"/>
      </a:spcBef>
      <a:spcAft>
        <a:spcPct val="0"/>
      </a:spcAft>
      <a:defRPr sz="1100" b="1" kern="1200">
        <a:solidFill>
          <a:schemeClr val="tx1"/>
        </a:solidFill>
        <a:latin typeface="Caslon540 BT" pitchFamily="18" charset="0"/>
        <a:ea typeface="+mn-ea"/>
        <a:cs typeface="+mn-cs"/>
      </a:defRPr>
    </a:lvl4pPr>
    <a:lvl5pPr marL="1828800" algn="l" rtl="0" eaLnBrk="0" fontAlgn="base" hangingPunct="0">
      <a:spcBef>
        <a:spcPct val="0"/>
      </a:spcBef>
      <a:spcAft>
        <a:spcPct val="0"/>
      </a:spcAft>
      <a:defRPr sz="1100" b="1" kern="1200">
        <a:solidFill>
          <a:schemeClr val="tx1"/>
        </a:solidFill>
        <a:latin typeface="Caslon540 BT" pitchFamily="18" charset="0"/>
        <a:ea typeface="+mn-ea"/>
        <a:cs typeface="+mn-cs"/>
      </a:defRPr>
    </a:lvl5pPr>
    <a:lvl6pPr marL="2286000" algn="l" defTabSz="457200" rtl="0" eaLnBrk="1" latinLnBrk="0" hangingPunct="1">
      <a:defRPr sz="1100" b="1" kern="1200">
        <a:solidFill>
          <a:schemeClr val="tx1"/>
        </a:solidFill>
        <a:latin typeface="Caslon540 BT" pitchFamily="18" charset="0"/>
        <a:ea typeface="+mn-ea"/>
        <a:cs typeface="+mn-cs"/>
      </a:defRPr>
    </a:lvl6pPr>
    <a:lvl7pPr marL="2743200" algn="l" defTabSz="457200" rtl="0" eaLnBrk="1" latinLnBrk="0" hangingPunct="1">
      <a:defRPr sz="1100" b="1" kern="1200">
        <a:solidFill>
          <a:schemeClr val="tx1"/>
        </a:solidFill>
        <a:latin typeface="Caslon540 BT" pitchFamily="18" charset="0"/>
        <a:ea typeface="+mn-ea"/>
        <a:cs typeface="+mn-cs"/>
      </a:defRPr>
    </a:lvl7pPr>
    <a:lvl8pPr marL="3200400" algn="l" defTabSz="457200" rtl="0" eaLnBrk="1" latinLnBrk="0" hangingPunct="1">
      <a:defRPr sz="1100" b="1" kern="1200">
        <a:solidFill>
          <a:schemeClr val="tx1"/>
        </a:solidFill>
        <a:latin typeface="Caslon540 BT" pitchFamily="18" charset="0"/>
        <a:ea typeface="+mn-ea"/>
        <a:cs typeface="+mn-cs"/>
      </a:defRPr>
    </a:lvl8pPr>
    <a:lvl9pPr marL="3657600" algn="l" defTabSz="457200" rtl="0" eaLnBrk="1" latinLnBrk="0" hangingPunct="1">
      <a:defRPr sz="1100" b="1" kern="1200">
        <a:solidFill>
          <a:schemeClr val="tx1"/>
        </a:solidFill>
        <a:latin typeface="Caslon540 BT" pitchFamily="18" charset="0"/>
        <a:ea typeface="+mn-ea"/>
        <a:cs typeface="+mn-cs"/>
      </a:defRPr>
    </a:lvl9pPr>
  </p:defaultTextStyle>
  <p:extLst>
    <p:ext uri="{EFAFB233-063F-42B5-8137-9DF3F51BA10A}">
      <p15:sldGuideLst xmlns:p15="http://schemas.microsoft.com/office/powerpoint/2012/main">
        <p15:guide id="1" orient="horz" pos="4251">
          <p15:clr>
            <a:srgbClr val="A4A3A4"/>
          </p15:clr>
        </p15:guide>
        <p15:guide id="2" pos="50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FFF66"/>
    <a:srgbClr val="66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0791" autoAdjust="0"/>
  </p:normalViewPr>
  <p:slideViewPr>
    <p:cSldViewPr>
      <p:cViewPr varScale="1">
        <p:scale>
          <a:sx n="104" d="100"/>
          <a:sy n="104" d="100"/>
        </p:scale>
        <p:origin x="1866" y="96"/>
      </p:cViewPr>
      <p:guideLst>
        <p:guide orient="horz" pos="4251"/>
        <p:guide pos="50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21" d="100"/>
          <a:sy n="121" d="100"/>
        </p:scale>
        <p:origin x="-2448" y="1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6FE0F622-6626-B442-BE5D-D592E63E6FD6}" type="slidenum">
              <a:rPr lang="en-US"/>
              <a:pPr/>
              <a:t>‹#›</a:t>
            </a:fld>
            <a:endParaRPr lang="en-US"/>
          </a:p>
        </p:txBody>
      </p:sp>
    </p:spTree>
    <p:extLst>
      <p:ext uri="{BB962C8B-B14F-4D97-AF65-F5344CB8AC3E}">
        <p14:creationId xmlns:p14="http://schemas.microsoft.com/office/powerpoint/2010/main" val="3247826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29" charset="0"/>
              </a:defRPr>
            </a:lvl1pPr>
          </a:lstStyle>
          <a:p>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29" charset="0"/>
              </a:defRPr>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29" charset="0"/>
              </a:defRPr>
            </a:lvl1pPr>
          </a:lstStyle>
          <a:p>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itchFamily="29" charset="0"/>
              </a:defRPr>
            </a:lvl1pPr>
          </a:lstStyle>
          <a:p>
            <a:fld id="{B85DDBD8-05B3-F340-A3EE-A5E56FF4AC20}" type="slidenum">
              <a:rPr lang="en-US"/>
              <a:pPr/>
              <a:t>‹#›</a:t>
            </a:fld>
            <a:endParaRPr lang="en-US"/>
          </a:p>
        </p:txBody>
      </p:sp>
    </p:spTree>
    <p:extLst>
      <p:ext uri="{BB962C8B-B14F-4D97-AF65-F5344CB8AC3E}">
        <p14:creationId xmlns:p14="http://schemas.microsoft.com/office/powerpoint/2010/main" val="299153449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29" charset="-128"/>
        <a:cs typeface="ＭＳ Ｐゴシック" pitchFamily="29"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1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en-GB" dirty="0">
                <a:latin typeface="Times New Roman" pitchFamily="29" charset="0"/>
              </a:rPr>
              <a:t>MFL=</a:t>
            </a:r>
            <a:r>
              <a:rPr lang="en-GB" baseline="0" dirty="0">
                <a:latin typeface="Times New Roman" pitchFamily="29" charset="0"/>
              </a:rPr>
              <a:t> Modern Foreign Languages (the teaching of French, Spanish, German, Mandarin in UK schools)</a:t>
            </a:r>
            <a:endParaRPr lang="en-GB" dirty="0">
              <a:latin typeface="Times New Roman" pitchFamily="29" charset="0"/>
            </a:endParaRPr>
          </a:p>
        </p:txBody>
      </p:sp>
      <p:sp>
        <p:nvSpPr>
          <p:cNvPr id="23556" name="Slide Number Placeholder 3"/>
          <p:cNvSpPr>
            <a:spLocks noGrp="1"/>
          </p:cNvSpPr>
          <p:nvPr>
            <p:ph type="sldNum" sz="quarter" idx="5"/>
          </p:nvPr>
        </p:nvSpPr>
        <p:spPr>
          <a:noFill/>
        </p:spPr>
        <p:txBody>
          <a:bodyPr/>
          <a:lstStyle/>
          <a:p>
            <a:fld id="{363EFA1C-CF13-A841-AEE5-3F2227252E8A}"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sz="1200" kern="1200" dirty="0">
                <a:solidFill>
                  <a:schemeClr val="tx1"/>
                </a:solidFill>
                <a:latin typeface="Times New Roman" pitchFamily="18" charset="0"/>
                <a:ea typeface="ＭＳ Ｐゴシック" pitchFamily="29" charset="-128"/>
                <a:cs typeface="ＭＳ Ｐゴシック" pitchFamily="29" charset="-128"/>
              </a:rPr>
              <a:t>Recently a number of our colleagues have listed key principles for instructed second language learning.  These include of course Rod Ellis’ principles which have been adopted in New Zealand for MFL, but also Brian Tomlinson’s in his 2013 book on SLA &amp; Materials development which is an attempt to link theory and practice, and the output from </a:t>
            </a:r>
            <a:r>
              <a:rPr lang="en-GB" sz="1200" kern="1200" dirty="0" err="1">
                <a:solidFill>
                  <a:schemeClr val="tx1"/>
                </a:solidFill>
                <a:latin typeface="Times New Roman" pitchFamily="18" charset="0"/>
                <a:ea typeface="ＭＳ Ｐゴシック" pitchFamily="29" charset="-128"/>
                <a:cs typeface="ＭＳ Ｐゴシック" pitchFamily="29" charset="-128"/>
              </a:rPr>
              <a:t>Macaro</a:t>
            </a:r>
            <a:r>
              <a:rPr lang="en-GB" sz="1200" kern="1200" dirty="0">
                <a:solidFill>
                  <a:schemeClr val="tx1"/>
                </a:solidFill>
                <a:latin typeface="Times New Roman" pitchFamily="18" charset="0"/>
                <a:ea typeface="ＭＳ Ｐゴシック" pitchFamily="29" charset="-128"/>
                <a:cs typeface="ＭＳ Ｐゴシック" pitchFamily="29" charset="-128"/>
              </a:rPr>
              <a:t> &amp; Graham’s recent MFL ESCR project.  Another useful set of principles is from </a:t>
            </a:r>
            <a:r>
              <a:rPr lang="en-GB" sz="1200" kern="1200" dirty="0" err="1">
                <a:solidFill>
                  <a:schemeClr val="tx1"/>
                </a:solidFill>
                <a:latin typeface="Times New Roman" pitchFamily="18" charset="0"/>
                <a:ea typeface="ＭＳ Ｐゴシック" pitchFamily="29" charset="-128"/>
                <a:cs typeface="ＭＳ Ｐゴシック" pitchFamily="29" charset="-128"/>
              </a:rPr>
              <a:t>Dornyei’s</a:t>
            </a:r>
            <a:r>
              <a:rPr lang="en-GB" sz="1200" kern="1200" dirty="0">
                <a:solidFill>
                  <a:schemeClr val="tx1"/>
                </a:solidFill>
                <a:latin typeface="Times New Roman" pitchFamily="18" charset="0"/>
                <a:ea typeface="ＭＳ Ｐゴシック" pitchFamily="29" charset="-128"/>
                <a:cs typeface="ＭＳ Ｐゴシック" pitchFamily="29" charset="-128"/>
              </a:rPr>
              <a:t> principled communicative approach. Principles of course are general and can be </a:t>
            </a:r>
            <a:r>
              <a:rPr lang="en-GB" sz="1200" kern="1200" dirty="0" err="1">
                <a:solidFill>
                  <a:schemeClr val="tx1"/>
                </a:solidFill>
                <a:latin typeface="Times New Roman" pitchFamily="18" charset="0"/>
                <a:ea typeface="ＭＳ Ｐゴシック" pitchFamily="29" charset="-128"/>
                <a:cs typeface="ＭＳ Ｐゴシック" pitchFamily="29" charset="-128"/>
              </a:rPr>
              <a:t>operationalised</a:t>
            </a:r>
            <a:r>
              <a:rPr lang="en-GB" sz="1200" kern="1200" dirty="0">
                <a:solidFill>
                  <a:schemeClr val="tx1"/>
                </a:solidFill>
                <a:latin typeface="Times New Roman" pitchFamily="18" charset="0"/>
                <a:ea typeface="ＭＳ Ｐゴシック" pitchFamily="29" charset="-128"/>
                <a:cs typeface="ＭＳ Ｐゴシック" pitchFamily="29" charset="-128"/>
              </a:rPr>
              <a:t> in different ways but these principles are consistent with TBLT and to some extent it is revealing to use these as a lens to look at teachers’ approaches and then to be able to say something about the degree of “</a:t>
            </a:r>
            <a:r>
              <a:rPr lang="en-GB" sz="1200" kern="1200" dirty="0" err="1">
                <a:solidFill>
                  <a:schemeClr val="tx1"/>
                </a:solidFill>
                <a:latin typeface="Times New Roman" pitchFamily="18" charset="0"/>
                <a:ea typeface="ＭＳ Ｐゴシック" pitchFamily="29" charset="-128"/>
                <a:cs typeface="ＭＳ Ｐゴシック" pitchFamily="29" charset="-128"/>
              </a:rPr>
              <a:t>TBLTness</a:t>
            </a:r>
            <a:r>
              <a:rPr lang="en-GB" sz="1200" kern="1200" dirty="0">
                <a:solidFill>
                  <a:schemeClr val="tx1"/>
                </a:solidFill>
                <a:latin typeface="Times New Roman" pitchFamily="18" charset="0"/>
                <a:ea typeface="ＭＳ Ｐゴシック" pitchFamily="29" charset="-128"/>
                <a:cs typeface="ＭＳ Ｐゴシック" pitchFamily="29" charset="-128"/>
              </a:rPr>
              <a:t>”</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a:solidFill>
                  <a:schemeClr val="tx1"/>
                </a:solidFill>
                <a:latin typeface="Times New Roman" pitchFamily="18" charset="0"/>
                <a:ea typeface="ＭＳ Ｐゴシック" pitchFamily="29" charset="-128"/>
                <a:cs typeface="ＭＳ Ｐゴシック" pitchFamily="29" charset="-128"/>
              </a:rPr>
              <a:t>It’s important to see these principles as interacting with one another.  So, for example, combining 1 &amp; 2 it is fairly well accepted that a focus on form is best done within the context of a focus on meaning</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a:solidFill>
                  <a:schemeClr val="tx1"/>
                </a:solidFill>
                <a:latin typeface="Times New Roman" pitchFamily="18" charset="0"/>
                <a:ea typeface="ＭＳ Ｐゴシック" pitchFamily="29" charset="-128"/>
                <a:cs typeface="ＭＳ Ｐゴシック" pitchFamily="29" charset="-128"/>
              </a:rPr>
              <a:t>Exposure to language </a:t>
            </a:r>
            <a:r>
              <a:rPr lang="en-GB" sz="1200" i="1" u="sng" kern="1200" dirty="0">
                <a:solidFill>
                  <a:schemeClr val="tx1"/>
                </a:solidFill>
                <a:latin typeface="Times New Roman" pitchFamily="18" charset="0"/>
                <a:ea typeface="ＭＳ Ｐゴシック" pitchFamily="29" charset="-128"/>
                <a:cs typeface="ＭＳ Ｐゴシック" pitchFamily="29" charset="-128"/>
              </a:rPr>
              <a:t>in use</a:t>
            </a:r>
            <a:r>
              <a:rPr lang="en-GB" sz="1200" kern="1200" dirty="0">
                <a:solidFill>
                  <a:schemeClr val="tx1"/>
                </a:solidFill>
                <a:latin typeface="Times New Roman" pitchFamily="18" charset="0"/>
                <a:ea typeface="ＭＳ Ｐゴシック" pitchFamily="29" charset="-128"/>
                <a:cs typeface="ＭＳ Ｐゴシック" pitchFamily="29" charset="-128"/>
              </a:rPr>
              <a:t> suggests authentic and meaningful reading and listening and that activities to accompany reading and listening texts should focus principally on extracting key meanings for a purpose.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a:solidFill>
                  <a:schemeClr val="tx1"/>
                </a:solidFill>
                <a:latin typeface="Times New Roman" pitchFamily="18" charset="0"/>
                <a:ea typeface="ＭＳ Ｐゴシック" pitchFamily="29" charset="-128"/>
                <a:cs typeface="ＭＳ Ｐゴシック" pitchFamily="29" charset="-128"/>
              </a:rPr>
              <a:t>4 &amp; 5 are about output and again meaning is highlighted.</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a:solidFill>
                  <a:schemeClr val="tx1"/>
                </a:solidFill>
                <a:latin typeface="Times New Roman" pitchFamily="18" charset="0"/>
                <a:ea typeface="ＭＳ Ｐゴシック" pitchFamily="29" charset="-128"/>
                <a:cs typeface="ＭＳ Ｐゴシック" pitchFamily="29" charset="-128"/>
              </a:rPr>
              <a:t>6</a:t>
            </a:r>
            <a:r>
              <a:rPr lang="en-GB" sz="1200" kern="1200" baseline="30000" dirty="0">
                <a:solidFill>
                  <a:schemeClr val="tx1"/>
                </a:solidFill>
                <a:latin typeface="Times New Roman" pitchFamily="18" charset="0"/>
                <a:ea typeface="ＭＳ Ｐゴシック" pitchFamily="29" charset="-128"/>
                <a:cs typeface="ＭＳ Ｐゴシック" pitchFamily="29" charset="-128"/>
              </a:rPr>
              <a:t>th</a:t>
            </a:r>
            <a:r>
              <a:rPr lang="en-GB" sz="1200" kern="1200" dirty="0">
                <a:solidFill>
                  <a:schemeClr val="tx1"/>
                </a:solidFill>
                <a:latin typeface="Times New Roman" pitchFamily="18" charset="0"/>
                <a:ea typeface="ＭＳ Ｐゴシック" pitchFamily="29" charset="-128"/>
                <a:cs typeface="ＭＳ Ｐゴシック" pitchFamily="29" charset="-128"/>
              </a:rPr>
              <a:t> point suggests learners need to be interested in what they are reading and listening to but also to have some engagement with the things they say and write, they should be personally meaningful.  It also suggests a level of cognitive challenge.</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err="1">
                <a:solidFill>
                  <a:schemeClr val="tx1"/>
                </a:solidFill>
                <a:latin typeface="Times New Roman" pitchFamily="18" charset="0"/>
                <a:ea typeface="ＭＳ Ｐゴシック" pitchFamily="29" charset="-128"/>
                <a:cs typeface="ＭＳ Ｐゴシック" pitchFamily="29" charset="-128"/>
              </a:rPr>
              <a:t>Macaro</a:t>
            </a:r>
            <a:r>
              <a:rPr lang="en-GB" sz="1200" kern="1200" dirty="0">
                <a:solidFill>
                  <a:schemeClr val="tx1"/>
                </a:solidFill>
                <a:latin typeface="Times New Roman" pitchFamily="18" charset="0"/>
                <a:ea typeface="ＭＳ Ｐゴシック" pitchFamily="29" charset="-128"/>
                <a:cs typeface="ＭＳ Ｐゴシック" pitchFamily="29" charset="-128"/>
              </a:rPr>
              <a:t> and Graham’s principles are a slightly different in that their interest is in strategies, but the last one which they stress as most important is that grammar should only be taught in the service of the skills, and not VV</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kern="1200" dirty="0">
                <a:solidFill>
                  <a:schemeClr val="tx1"/>
                </a:solidFill>
                <a:latin typeface="Times New Roman" pitchFamily="18" charset="0"/>
                <a:ea typeface="ＭＳ Ｐゴシック" pitchFamily="29" charset="-128"/>
                <a:cs typeface="ＭＳ Ｐゴシック" pitchFamily="29" charset="-128"/>
              </a:rPr>
              <a:t>The context of the other group of teachers is very different.  Peter Skehan uses the analogy of conscripts and volunteers to describe differences in the learners in these context.  Unlike the adults in context 1, the children in Context 2 are not usually learning a language by choice.  It is compulsory to go to school and in school learning a modern foreign language is compulsory up until year 9 (age 14).  It used to be  for longer but in 2003 the policy in England changed so that it is no longer compulsory beyond KS3.  As a result, since 2003 the number of pupils studying modern foreign languages (MFL) beyond the compulsory period of three years at Key Stage 3 (KS 3) has decreased dramatically. More than half of </a:t>
            </a:r>
            <a:r>
              <a:rPr lang="en-GB" sz="1200" kern="1200" dirty="0" err="1">
                <a:solidFill>
                  <a:schemeClr val="tx1"/>
                </a:solidFill>
                <a:latin typeface="Times New Roman" pitchFamily="18" charset="0"/>
                <a:ea typeface="ＭＳ Ｐゴシック" pitchFamily="29" charset="-128"/>
                <a:cs typeface="ＭＳ Ｐゴシック" pitchFamily="29" charset="-128"/>
              </a:rPr>
              <a:t>allpupils</a:t>
            </a:r>
            <a:r>
              <a:rPr lang="en-GB" sz="1200" kern="1200" dirty="0">
                <a:solidFill>
                  <a:schemeClr val="tx1"/>
                </a:solidFill>
                <a:latin typeface="Times New Roman" pitchFamily="18" charset="0"/>
                <a:ea typeface="ＭＳ Ｐゴシック" pitchFamily="29" charset="-128"/>
                <a:cs typeface="ＭＳ Ｐゴシック" pitchFamily="29" charset="-128"/>
              </a:rPr>
              <a:t> drop foreign languages at age of 14 which it is argued, gives them a considerable disadvantage in terms of their intellectual development, their intercultural understanding, and their life and career opportunities (Coleman, 2009).  The current decline in MFL study also contributes to the social divide, as grammar schools and independent schools maintain relatively high levels of participation, while in less privileged schools, far more pupils drop languages at the end of KS3. To provide equal opportunities to all pupils, it is crucial to identify ways in which pupils can be motivated to continue the study of MFL beyond the age of 14.</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sz="1200" kern="1200" dirty="0">
                <a:solidFill>
                  <a:schemeClr val="tx1"/>
                </a:solidFill>
                <a:latin typeface="Times New Roman" pitchFamily="18" charset="0"/>
                <a:ea typeface="ＭＳ Ｐゴシック" pitchFamily="29" charset="-128"/>
                <a:cs typeface="ＭＳ Ｐゴシック" pitchFamily="29" charset="-128"/>
              </a:rPr>
              <a:t>Reasons are complex and include the status of English as a World language and the perception that languages are difficult and we Brits are no good at learning them anyway.  It is difficult to do much about some of the underlying causes.  However we are convinced that methodology and content of lessons plays a considerable part, and that this is something where change ought to be possible.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3</a:t>
            </a:fld>
            <a:endParaRPr lang="en-US"/>
          </a:p>
        </p:txBody>
      </p:sp>
    </p:spTree>
    <p:extLst>
      <p:ext uri="{BB962C8B-B14F-4D97-AF65-F5344CB8AC3E}">
        <p14:creationId xmlns:p14="http://schemas.microsoft.com/office/powerpoint/2010/main" val="1814641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a:solidFill>
                  <a:schemeClr val="tx1"/>
                </a:solidFill>
                <a:latin typeface="Times New Roman" pitchFamily="18" charset="0"/>
                <a:ea typeface="ＭＳ Ｐゴシック" pitchFamily="29" charset="-128"/>
                <a:cs typeface="ＭＳ Ｐゴシック" pitchFamily="29" charset="-128"/>
              </a:rPr>
              <a:t>THEN   With regard to the second question, understanding teachers beliefs or principles is increasingly seen as important in research on teaching, and key to changing teachers practices.  In fact, unlike the EFL teachers in context 1, these MFL teachers talked about their principles in terms of techniques and orientation towards making the learners feel motivated, comfortable, having clear objectives, checking understanding, making learning fun  They talked about lesson shapes and stages.  No mention of approaches, of theories related to how young people learn language, learner autonomy, strategies.  They had never heard of TBLT, PPP, sketchy knowledge of CLT with no particular affiliation to it.  We needed to try to infer principles from practices.</a:t>
            </a:r>
            <a:endParaRPr lang="en-US" sz="1200" kern="1200" dirty="0">
              <a:solidFill>
                <a:schemeClr val="tx1"/>
              </a:solidFill>
              <a:latin typeface="Times New Roman" pitchFamily="18" charset="0"/>
              <a:ea typeface="ＭＳ Ｐゴシック" pitchFamily="29" charset="-128"/>
              <a:cs typeface="ＭＳ Ｐゴシック" pitchFamily="29" charset="-128"/>
            </a:endParaRPr>
          </a:p>
        </p:txBody>
      </p:sp>
      <p:sp>
        <p:nvSpPr>
          <p:cNvPr id="4" name="Slide Number Placeholder 3"/>
          <p:cNvSpPr>
            <a:spLocks noGrp="1"/>
          </p:cNvSpPr>
          <p:nvPr>
            <p:ph type="sldNum" sz="quarter" idx="10"/>
          </p:nvPr>
        </p:nvSpPr>
        <p:spPr/>
        <p:txBody>
          <a:bodyPr/>
          <a:lstStyle/>
          <a:p>
            <a:fld id="{B85DDBD8-05B3-F340-A3EE-A5E56FF4AC20}" type="slidenum">
              <a:rPr lang="en-US" smtClean="0"/>
              <a:pPr/>
              <a:t>4</a:t>
            </a:fld>
            <a:endParaRPr lang="en-US"/>
          </a:p>
        </p:txBody>
      </p:sp>
    </p:spTree>
    <p:extLst>
      <p:ext uri="{BB962C8B-B14F-4D97-AF65-F5344CB8AC3E}">
        <p14:creationId xmlns:p14="http://schemas.microsoft.com/office/powerpoint/2010/main" val="2173323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These teachers not only had a certain amount of knowledge and understanding about TBLT, they also demonstrated aspects of TBLT in their practice.   Interestingly, the 4 teachers claimed different amounts of knowledge of TBLT and different attitudes towards using it in their contexts.  However it seems that there are more similarities than differences and in a sense their shared community of practice may account for this even though they all work in different institutions.  The slide shows some of the ways in which their practices, and the principles underpinning them relate to TBLT.</a:t>
            </a:r>
          </a:p>
        </p:txBody>
      </p:sp>
      <p:sp>
        <p:nvSpPr>
          <p:cNvPr id="4" name="Slide Number Placeholder 3"/>
          <p:cNvSpPr>
            <a:spLocks noGrp="1"/>
          </p:cNvSpPr>
          <p:nvPr>
            <p:ph type="sldNum" sz="quarter" idx="10"/>
          </p:nvPr>
        </p:nvSpPr>
        <p:spPr/>
        <p:txBody>
          <a:bodyPr/>
          <a:lstStyle/>
          <a:p>
            <a:fld id="{B85DDBD8-05B3-F340-A3EE-A5E56FF4AC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These teachers not only had a certain amount of knowledge and understanding about TBLT, they also demonstrated aspects of TBLT in their practice.   Interestingly, the 4 teachers claimed different amounts of knowledge of TBLT and different attitudes towards using it in their contexts.  However it seems that there are more similarities than differences and in a sense their shared community of practice may account for this even though they all work in different institutions.  The slide shows some of the ways in which their practices, and the principles underpinning them relate to TBLT.</a:t>
            </a:r>
          </a:p>
        </p:txBody>
      </p:sp>
      <p:sp>
        <p:nvSpPr>
          <p:cNvPr id="4" name="Slide Number Placeholder 3"/>
          <p:cNvSpPr>
            <a:spLocks noGrp="1"/>
          </p:cNvSpPr>
          <p:nvPr>
            <p:ph type="sldNum" sz="quarter" idx="10"/>
          </p:nvPr>
        </p:nvSpPr>
        <p:spPr/>
        <p:txBody>
          <a:bodyPr/>
          <a:lstStyle/>
          <a:p>
            <a:fld id="{B85DDBD8-05B3-F340-A3EE-A5E56FF4AC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These teachers not only had a certain amount of knowledge and understanding about TBLT, they also demonstrated aspects of TBLT in their practice.   Interestingly, the 4 teachers claimed different amounts of knowledge of TBLT and different attitudes towards using it in their contexts.  However it seems that there are more similarities than differences and in a sense their shared community of practice may account for this even though they all work in different institutions.  The slide shows some of the ways in which their practices, and the principles underpinning them relate to TBLT.</a:t>
            </a:r>
          </a:p>
        </p:txBody>
      </p:sp>
      <p:sp>
        <p:nvSpPr>
          <p:cNvPr id="4" name="Slide Number Placeholder 3"/>
          <p:cNvSpPr>
            <a:spLocks noGrp="1"/>
          </p:cNvSpPr>
          <p:nvPr>
            <p:ph type="sldNum" sz="quarter" idx="10"/>
          </p:nvPr>
        </p:nvSpPr>
        <p:spPr/>
        <p:txBody>
          <a:bodyPr/>
          <a:lstStyle/>
          <a:p>
            <a:fld id="{B85DDBD8-05B3-F340-A3EE-A5E56FF4AC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When I put in a proposal for a talk I mentioned comparing beliefs and practices of two different groups of teachers in the UK in relation to their understanding and use of tasks and TBLT.  As the title suggests though my focus is on one of these groups, teachers of MFL (Modern Foreign Languages) in secondary schools in the UK or rather, as the United Kingdom is not at all united when it comes to education, teachers of MFL in England.  I will talk briefly though about another group of teachers and their principles and practices with respect to TBLT.</a:t>
            </a:r>
          </a:p>
          <a:p>
            <a:r>
              <a:rPr lang="en-US" sz="1200" kern="1200" dirty="0">
                <a:solidFill>
                  <a:schemeClr val="tx1"/>
                </a:solidFill>
                <a:latin typeface="Times New Roman" pitchFamily="18" charset="0"/>
                <a:ea typeface="ＭＳ Ｐゴシック" pitchFamily="29" charset="-128"/>
                <a:cs typeface="ＭＳ Ｐゴシック" pitchFamily="29" charset="-128"/>
              </a:rPr>
              <a:t>I talked at the last TBLT conference in Auckland about one group of teachers, working in private language schools in London teaching EFL to adults.  Clearly here the learners are motivated enough to pay for the experience, they are spending some time in London immersed in the language, they have several hours of classes a day.  I argued that these were optimal conditions for TBLT, not only because of the situation of the learners, but also the well resourced context,  the fact that the teachers were experienced and qualified and had plenty of opportunities to learn about TBLT, and also the fact that they enjoyed a great deal of autonomy to choose the approach.  If TBLT can be found anywhere, one would expect to find it in this context. I spoke about 4 case study teachers, the way they used tasks, and the extent to which their approach could be considered TBLT at the last conference in Auckland. </a:t>
            </a:r>
          </a:p>
        </p:txBody>
      </p:sp>
      <p:sp>
        <p:nvSpPr>
          <p:cNvPr id="4" name="Slide Number Placeholder 3"/>
          <p:cNvSpPr>
            <a:spLocks noGrp="1"/>
          </p:cNvSpPr>
          <p:nvPr>
            <p:ph type="sldNum" sz="quarter" idx="10"/>
          </p:nvPr>
        </p:nvSpPr>
        <p:spPr/>
        <p:txBody>
          <a:bodyPr/>
          <a:lstStyle/>
          <a:p>
            <a:fld id="{B85DDBD8-05B3-F340-A3EE-A5E56FF4AC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When I put in a proposal for a talk I mentioned comparing beliefs and practices of two different groups of teachers in the UK in relation to their understanding and use of tasks and TBLT.  As the title suggests though my focus is on one of these groups, teachers of MFL (Modern Foreign Languages) in secondary schools in the UK or rather, as the United Kingdom is not at all united when it comes to education, teachers of MFL in England.  I will talk briefly though about another group of teachers and their principles and practices with respect to TBLT.</a:t>
            </a:r>
          </a:p>
          <a:p>
            <a:r>
              <a:rPr lang="en-US" sz="1200" kern="1200" dirty="0">
                <a:solidFill>
                  <a:schemeClr val="tx1"/>
                </a:solidFill>
                <a:latin typeface="Times New Roman" pitchFamily="18" charset="0"/>
                <a:ea typeface="ＭＳ Ｐゴシック" pitchFamily="29" charset="-128"/>
                <a:cs typeface="ＭＳ Ｐゴシック" pitchFamily="29" charset="-128"/>
              </a:rPr>
              <a:t>I talked at the last TBLT conference in Auckland about one group of teachers, working in private language schools in London teaching EFL to adults.  Clearly here the learners are motivated enough to pay for the experience, they are spending some time in London immersed in the language, they have several hours of classes a day.  I argued that these were optimal conditions for TBLT, not only because of the situation of the learners, but also the well resourced context,  the fact that the teachers were experienced and qualified and had plenty of opportunities to learn about TBLT, and also the fact that they enjoyed a great deal of autonomy to choose the approach.  If TBLT can be found anywhere, one would expect to find it in this context. I spoke about 4 case study teachers, the way they used tasks, and the extent to which their approach could be considered TBLT at the last conference in Auckland. </a:t>
            </a:r>
          </a:p>
        </p:txBody>
      </p:sp>
      <p:sp>
        <p:nvSpPr>
          <p:cNvPr id="4" name="Slide Number Placeholder 3"/>
          <p:cNvSpPr>
            <a:spLocks noGrp="1"/>
          </p:cNvSpPr>
          <p:nvPr>
            <p:ph type="sldNum" sz="quarter" idx="10"/>
          </p:nvPr>
        </p:nvSpPr>
        <p:spPr/>
        <p:txBody>
          <a:bodyPr/>
          <a:lstStyle/>
          <a:p>
            <a:fld id="{B85DDBD8-05B3-F340-A3EE-A5E56FF4AC20}"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a:solidFill>
                  <a:schemeClr val="tx1"/>
                </a:solidFill>
                <a:latin typeface="Times New Roman" pitchFamily="18" charset="0"/>
                <a:ea typeface="ＭＳ Ｐゴシック" pitchFamily="29" charset="-128"/>
                <a:cs typeface="ＭＳ Ｐゴシック" pitchFamily="29" charset="-128"/>
              </a:rPr>
              <a:t>vs</a:t>
            </a:r>
            <a:r>
              <a:rPr lang="en-US" sz="1200" kern="1200" dirty="0">
                <a:solidFill>
                  <a:schemeClr val="tx1"/>
                </a:solidFill>
                <a:latin typeface="Times New Roman" pitchFamily="18" charset="0"/>
                <a:ea typeface="ＭＳ Ｐゴシック" pitchFamily="29" charset="-128"/>
                <a:cs typeface="ＭＳ Ｐゴシック" pitchFamily="29" charset="-128"/>
              </a:rPr>
              <a:t> form</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Times New Roman" pitchFamily="18" charset="0"/>
                <a:ea typeface="ＭＳ Ｐゴシック" pitchFamily="29" charset="-128"/>
                <a:cs typeface="ＭＳ Ｐゴシック" pitchFamily="29" charset="-128"/>
              </a:rPr>
              <a:t>PRINCIPLE 1 &amp; 2 focus on meaning </a:t>
            </a:r>
            <a:r>
              <a:rPr lang="en-US" sz="1200" kern="1200" dirty="0" err="1">
                <a:solidFill>
                  <a:schemeClr val="tx1"/>
                </a:solidFill>
                <a:latin typeface="Times New Roman" pitchFamily="18" charset="0"/>
                <a:ea typeface="ＭＳ Ｐゴシック" pitchFamily="29" charset="-128"/>
                <a:cs typeface="ＭＳ Ｐゴシック" pitchFamily="29" charset="-128"/>
              </a:rPr>
              <a:t>vs</a:t>
            </a:r>
            <a:r>
              <a:rPr lang="en-US" sz="1200" kern="1200" dirty="0">
                <a:solidFill>
                  <a:schemeClr val="tx1"/>
                </a:solidFill>
                <a:latin typeface="Times New Roman" pitchFamily="18" charset="0"/>
                <a:ea typeface="ＭＳ Ｐゴシック" pitchFamily="29" charset="-128"/>
                <a:cs typeface="ＭＳ Ｐゴシック" pitchFamily="29" charset="-128"/>
              </a:rPr>
              <a:t> form.  </a:t>
            </a:r>
            <a:r>
              <a:rPr lang="en-GB" dirty="0"/>
              <a:t>Alice argues that by providing structures, she is giving students a framework. </a:t>
            </a:r>
            <a:r>
              <a:rPr lang="en-US" sz="1200" kern="1200" dirty="0">
                <a:solidFill>
                  <a:schemeClr val="tx1"/>
                </a:solidFill>
                <a:latin typeface="Times New Roman" pitchFamily="18" charset="0"/>
                <a:ea typeface="ＭＳ Ｐゴシック" pitchFamily="29" charset="-128"/>
                <a:cs typeface="ＭＳ Ｐゴシック" pitchFamily="29" charset="-128"/>
              </a:rPr>
              <a:t>A few of the teachers mentioned this idea that teaching grammar had gone out of fashion for a while, that within CLT pupils only learned set phrases, and bringing back a focus on grammar allowed learners to use the language independently to say what they wanted to.  This is an interesting point but it seems that putting this grammar to meaningful use is expected to come much later.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ＭＳ Ｐゴシック" pitchFamily="29" charset="-128"/>
                <a:cs typeface="ＭＳ Ｐゴシック" pitchFamily="29" charset="-128"/>
              </a:rPr>
              <a:t>In terms of the minimal amount of reading and listening pupils do, there is very little comprehension work.  Any comprehension questions are usually obvious  (Harry Potter wears glasses T/F, or which person in the listening plays football).  More often though, little attention to meaning is needed to do the exercise anyway</a:t>
            </a:r>
          </a:p>
          <a:p>
            <a:r>
              <a:rPr lang="en-US" sz="1200" kern="1200" dirty="0">
                <a:solidFill>
                  <a:schemeClr val="tx1"/>
                </a:solidFill>
                <a:latin typeface="Times New Roman" pitchFamily="18" charset="0"/>
                <a:ea typeface="ＭＳ Ｐゴシック" pitchFamily="29" charset="-128"/>
                <a:cs typeface="ＭＳ Ｐゴシック" pitchFamily="29" charset="-128"/>
              </a:rPr>
              <a:t>In terms of speaking and writing nothing is communicated.  The focus is on producing sentences to exemplify structures. As one teacher says … </a:t>
            </a:r>
            <a:r>
              <a:rPr lang="en-GB" sz="1200" i="1" kern="1200" dirty="0">
                <a:solidFill>
                  <a:schemeClr val="tx1"/>
                </a:solidFill>
                <a:latin typeface="Times New Roman" pitchFamily="18" charset="0"/>
                <a:ea typeface="ＭＳ Ｐゴシック" pitchFamily="29" charset="-128"/>
                <a:cs typeface="ＭＳ Ｐゴシック" pitchFamily="29" charset="-128"/>
              </a:rPr>
              <a:t>I don’t mind what they say as long as it’s in perfect German </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US" sz="1200" kern="1200" dirty="0">
                <a:solidFill>
                  <a:schemeClr val="tx1"/>
                </a:solidFill>
                <a:latin typeface="Times New Roman" pitchFamily="18" charset="0"/>
                <a:ea typeface="ＭＳ Ｐゴシック" pitchFamily="29" charset="-128"/>
                <a:cs typeface="ＭＳ Ｐゴシック" pitchFamily="29" charset="-128"/>
              </a:rPr>
              <a:t>Accuracy comes first, fluency and </a:t>
            </a:r>
            <a:r>
              <a:rPr lang="en-US" sz="1200" kern="1200" dirty="0" err="1">
                <a:solidFill>
                  <a:schemeClr val="tx1"/>
                </a:solidFill>
                <a:latin typeface="Times New Roman" pitchFamily="18" charset="0"/>
                <a:ea typeface="ＭＳ Ｐゴシック" pitchFamily="29" charset="-128"/>
                <a:cs typeface="ＭＳ Ｐゴシック" pitchFamily="29" charset="-128"/>
              </a:rPr>
              <a:t>appropriacy</a:t>
            </a:r>
            <a:r>
              <a:rPr lang="en-US" sz="1200" kern="1200" dirty="0">
                <a:solidFill>
                  <a:schemeClr val="tx1"/>
                </a:solidFill>
                <a:latin typeface="Times New Roman" pitchFamily="18" charset="0"/>
                <a:ea typeface="ＭＳ Ｐゴシック" pitchFamily="29" charset="-128"/>
                <a:cs typeface="ＭＳ Ｐゴシック" pitchFamily="29" charset="-128"/>
              </a:rPr>
              <a:t> are completely subsumed to grammar.</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Times New Roman" pitchFamily="18" charset="0"/>
                <a:ea typeface="ＭＳ Ｐゴシック" pitchFamily="29" charset="-128"/>
                <a:cs typeface="ＭＳ Ｐゴシック" pitchFamily="29" charset="-128"/>
              </a:rPr>
              <a:t>Anyone reading this text would not only be learning useful language but also getting a great insight into German culture.  It seems that German teenagers stick to one activity for months on end.  Also the weather in this part of Germany doesn’t allow kids to play outside in Autumn so Christian plays basketball indoors.  Fortunately the weather in Germany gets a bit warmer again in the winter months allowing Christian and his friends to go outside again and play football.</a:t>
            </a:r>
          </a:p>
          <a:p>
            <a:endParaRPr lang="en-US"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Times New Roman" pitchFamily="18" charset="0"/>
                <a:ea typeface="ＭＳ Ｐゴシック" pitchFamily="29" charset="-128"/>
                <a:cs typeface="ＭＳ Ｐゴシック" pitchFamily="29" charset="-128"/>
              </a:rPr>
              <a:t>Also don’t seem to see language in terms of the 4 skills Reading Listening Writing and Speaking even though this is highlighted in NC</a:t>
            </a:r>
            <a:endParaRPr lang="en-US" sz="1200" kern="1200" dirty="0">
              <a:solidFill>
                <a:schemeClr val="tx1"/>
              </a:solidFill>
              <a:latin typeface="Times New Roman" pitchFamily="18" charset="0"/>
              <a:ea typeface="ＭＳ Ｐゴシック" pitchFamily="29" charset="-128"/>
              <a:cs typeface="ＭＳ Ｐゴシック" pitchFamily="29" charset="-128"/>
            </a:endParaRPr>
          </a:p>
          <a:p>
            <a:r>
              <a:rPr lang="en-GB" dirty="0"/>
              <a:t>Pupils try to give silly answers in order to personalise what they may see as pointless</a:t>
            </a:r>
            <a:r>
              <a:rPr lang="en-GB" baseline="0" dirty="0"/>
              <a:t> exercises where there is no need to stick to reality.</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Gimmicks include throwing</a:t>
            </a:r>
            <a:r>
              <a:rPr lang="en-GB" baseline="0" dirty="0"/>
              <a:t> stuffed animals around the class, </a:t>
            </a:r>
            <a:endParaRPr lang="en-GB" dirty="0"/>
          </a:p>
        </p:txBody>
      </p:sp>
      <p:sp>
        <p:nvSpPr>
          <p:cNvPr id="4" name="Slide Number Placeholder 3"/>
          <p:cNvSpPr>
            <a:spLocks noGrp="1"/>
          </p:cNvSpPr>
          <p:nvPr>
            <p:ph type="sldNum" sz="quarter" idx="10"/>
          </p:nvPr>
        </p:nvSpPr>
        <p:spPr/>
        <p:txBody>
          <a:bodyPr/>
          <a:lstStyle/>
          <a:p>
            <a:fld id="{B85DDBD8-05B3-F340-A3EE-A5E56FF4AC20}"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a:solidFill>
                  <a:schemeClr val="tx1"/>
                </a:solidFill>
                <a:latin typeface="Times New Roman" pitchFamily="18" charset="0"/>
                <a:ea typeface="ＭＳ Ｐゴシック" pitchFamily="29" charset="-128"/>
                <a:cs typeface="ＭＳ Ｐゴシック" pitchFamily="29" charset="-128"/>
              </a:rPr>
              <a:t>Principle 6: affective and cognitive engagement</a:t>
            </a:r>
            <a:endParaRPr lang="en-GB" dirty="0"/>
          </a:p>
        </p:txBody>
      </p:sp>
      <p:sp>
        <p:nvSpPr>
          <p:cNvPr id="4" name="Slide Number Placeholder 3"/>
          <p:cNvSpPr>
            <a:spLocks noGrp="1"/>
          </p:cNvSpPr>
          <p:nvPr>
            <p:ph type="sldNum" sz="quarter" idx="10"/>
          </p:nvPr>
        </p:nvSpPr>
        <p:spPr/>
        <p:txBody>
          <a:bodyPr/>
          <a:lstStyle/>
          <a:p>
            <a:fld id="{3F9CB0F9-F3A6-4ABE-A7B3-2C1CD1120727}" type="slidenum">
              <a:rPr lang="en-GB" smtClean="0"/>
              <a:pPr/>
              <a:t>19</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a:t>These MFL teachers do not talk about their principles in terms of either theories of language learning or approaches like CLT, TBLT or lesson frameworks like PPP</a:t>
            </a:r>
          </a:p>
          <a:p>
            <a:r>
              <a:rPr lang="en-GB" dirty="0"/>
              <a:t>Also don’t seem to see language in terms of the 4 skills Reading Listening Writing and Speaking</a:t>
            </a:r>
          </a:p>
        </p:txBody>
      </p:sp>
      <p:sp>
        <p:nvSpPr>
          <p:cNvPr id="4" name="Slide Number Placeholder 3"/>
          <p:cNvSpPr>
            <a:spLocks noGrp="1"/>
          </p:cNvSpPr>
          <p:nvPr>
            <p:ph type="sldNum" sz="quarter" idx="10"/>
          </p:nvPr>
        </p:nvSpPr>
        <p:spPr/>
        <p:txBody>
          <a:bodyPr/>
          <a:lstStyle/>
          <a:p>
            <a:fld id="{B85DDBD8-05B3-F340-A3EE-A5E56FF4AC20}"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1590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pic>
        <p:nvPicPr>
          <p:cNvPr id="5" name="Picture 8" descr="bigben traffic copy"/>
          <p:cNvPicPr>
            <a:picLocks noChangeAspect="1" noChangeArrowheads="1"/>
          </p:cNvPicPr>
          <p:nvPr/>
        </p:nvPicPr>
        <p:blipFill>
          <a:blip r:embed="rId2" cstate="print"/>
          <a:srcRect b="6543"/>
          <a:stretch>
            <a:fillRect/>
          </a:stretch>
        </p:blipFill>
        <p:spPr bwMode="auto">
          <a:xfrm>
            <a:off x="0" y="0"/>
            <a:ext cx="2232025" cy="2085975"/>
          </a:xfrm>
          <a:prstGeom prst="rect">
            <a:avLst/>
          </a:prstGeom>
          <a:noFill/>
          <a:ln w="9525">
            <a:noFill/>
            <a:miter lim="800000"/>
            <a:headEnd/>
            <a:tailEnd/>
          </a:ln>
        </p:spPr>
      </p:pic>
      <p:pic>
        <p:nvPicPr>
          <p:cNvPr id="6" name="Picture 9" descr="maughan library"/>
          <p:cNvPicPr>
            <a:picLocks noChangeAspect="1" noChangeArrowheads="1"/>
          </p:cNvPicPr>
          <p:nvPr/>
        </p:nvPicPr>
        <p:blipFill>
          <a:blip r:embed="rId3" cstate="print"/>
          <a:srcRect b="6610"/>
          <a:stretch>
            <a:fillRect/>
          </a:stretch>
        </p:blipFill>
        <p:spPr bwMode="auto">
          <a:xfrm>
            <a:off x="4610100" y="0"/>
            <a:ext cx="2227263" cy="2085975"/>
          </a:xfrm>
          <a:prstGeom prst="rect">
            <a:avLst/>
          </a:prstGeom>
          <a:noFill/>
          <a:ln w="9525">
            <a:noFill/>
            <a:miter lim="800000"/>
            <a:headEnd/>
            <a:tailEnd/>
          </a:ln>
        </p:spPr>
      </p:pic>
      <p:pic>
        <p:nvPicPr>
          <p:cNvPr id="7" name="Picture 10" descr="Rawaa pharmacology_l"/>
          <p:cNvPicPr>
            <a:picLocks noChangeAspect="1" noChangeArrowheads="1"/>
          </p:cNvPicPr>
          <p:nvPr/>
        </p:nvPicPr>
        <p:blipFill>
          <a:blip r:embed="rId4" cstate="print"/>
          <a:srcRect b="6543"/>
          <a:stretch>
            <a:fillRect/>
          </a:stretch>
        </p:blipFill>
        <p:spPr bwMode="auto">
          <a:xfrm>
            <a:off x="2303463" y="0"/>
            <a:ext cx="2235200" cy="2085975"/>
          </a:xfrm>
          <a:prstGeom prst="rect">
            <a:avLst/>
          </a:prstGeom>
          <a:noFill/>
          <a:ln w="9525">
            <a:noFill/>
            <a:miter lim="800000"/>
            <a:headEnd/>
            <a:tailEnd/>
          </a:ln>
        </p:spPr>
      </p:pic>
      <p:pic>
        <p:nvPicPr>
          <p:cNvPr id="8" name="Picture 11" descr="Logo_large"/>
          <p:cNvPicPr>
            <a:picLocks noChangeAspect="1" noChangeArrowheads="1"/>
          </p:cNvPicPr>
          <p:nvPr/>
        </p:nvPicPr>
        <p:blipFill>
          <a:blip r:embed="rId5" cstate="print"/>
          <a:srcRect/>
          <a:stretch>
            <a:fillRect/>
          </a:stretch>
        </p:blipFill>
        <p:spPr bwMode="auto">
          <a:xfrm>
            <a:off x="6910388" y="0"/>
            <a:ext cx="2233612" cy="2087563"/>
          </a:xfrm>
          <a:prstGeom prst="rect">
            <a:avLst/>
          </a:prstGeom>
          <a:noFill/>
          <a:ln w="9525">
            <a:noFill/>
            <a:miter lim="800000"/>
            <a:headEnd/>
            <a:tailEnd/>
          </a:ln>
        </p:spPr>
      </p:pic>
      <p:sp>
        <p:nvSpPr>
          <p:cNvPr id="9" name="Rectangle 12"/>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pic>
        <p:nvPicPr>
          <p:cNvPr id="10" name="Picture 15" descr="web7_22_04"/>
          <p:cNvPicPr>
            <a:picLocks noChangeAspect="1" noChangeArrowheads="1"/>
          </p:cNvPicPr>
          <p:nvPr/>
        </p:nvPicPr>
        <p:blipFill>
          <a:blip r:embed="rId6" cstate="print"/>
          <a:srcRect/>
          <a:stretch>
            <a:fillRect/>
          </a:stretch>
        </p:blipFill>
        <p:spPr bwMode="auto">
          <a:xfrm>
            <a:off x="7467600" y="6642100"/>
            <a:ext cx="792163" cy="112713"/>
          </a:xfrm>
          <a:prstGeom prst="rect">
            <a:avLst/>
          </a:prstGeom>
          <a:noFill/>
          <a:ln w="9525">
            <a:noFill/>
            <a:miter lim="800000"/>
            <a:headEnd/>
            <a:tailEnd/>
          </a:ln>
        </p:spPr>
      </p:pic>
      <p:sp>
        <p:nvSpPr>
          <p:cNvPr id="3074" name="Rectangle 2"/>
          <p:cNvSpPr>
            <a:spLocks noGrp="1" noChangeArrowheads="1"/>
          </p:cNvSpPr>
          <p:nvPr>
            <p:ph type="ctrTitle"/>
          </p:nvPr>
        </p:nvSpPr>
        <p:spPr>
          <a:xfrm>
            <a:off x="2286000" y="3022600"/>
            <a:ext cx="6680200" cy="762000"/>
          </a:xfrm>
        </p:spPr>
        <p:txBody>
          <a:bodyPr/>
          <a:lstStyle>
            <a:lvl1pPr>
              <a:defRPr sz="4500"/>
            </a:lvl1pPr>
          </a:lstStyle>
          <a:p>
            <a:r>
              <a:rPr lang="en-US"/>
              <a:t>Click to edit Master title style</a:t>
            </a:r>
          </a:p>
        </p:txBody>
      </p:sp>
      <p:sp>
        <p:nvSpPr>
          <p:cNvPr id="3075" name="Rectangle 3"/>
          <p:cNvSpPr>
            <a:spLocks noGrp="1" noChangeArrowheads="1"/>
          </p:cNvSpPr>
          <p:nvPr>
            <p:ph type="subTitle" idx="1"/>
          </p:nvPr>
        </p:nvSpPr>
        <p:spPr>
          <a:xfrm>
            <a:off x="2286000" y="3886200"/>
            <a:ext cx="6527800" cy="838200"/>
          </a:xfrm>
        </p:spPr>
        <p:txBody>
          <a:bodyPr/>
          <a:lstStyle>
            <a:lvl1pPr>
              <a:defRPr sz="3500" i="0"/>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p:txBody>
          <a:bodyPr/>
          <a:lstStyle>
            <a:lvl1pPr>
              <a:defRPr/>
            </a:lvl1pPr>
          </a:lstStyle>
          <a:p>
            <a:fld id="{A5249F0C-B350-EF47-846E-D71BACDEAB1F}"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p:txBody>
          <a:bodyPr/>
          <a:lstStyle>
            <a:lvl1pPr>
              <a:defRPr/>
            </a:lvl1pPr>
          </a:lstStyle>
          <a:p>
            <a:fld id="{C31DEFB2-EDFF-924E-B102-D29F616A9AFF}"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524000" y="2517775"/>
            <a:ext cx="3090863"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67263" y="2517775"/>
            <a:ext cx="3090862" cy="388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p:txBody>
          <a:bodyPr/>
          <a:lstStyle>
            <a:lvl1pPr>
              <a:defRPr/>
            </a:lvl1pPr>
          </a:lstStyle>
          <a:p>
            <a:fld id="{A8DDA81B-6A4A-A94B-921D-B7304985BC7E}"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p:txBody>
          <a:bodyPr/>
          <a:lstStyle>
            <a:lvl1pPr>
              <a:defRPr/>
            </a:lvl1pPr>
          </a:lstStyle>
          <a:p>
            <a:fld id="{548B4178-B142-1C4B-B9CC-7D9C8A4E2186}"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p:txBody>
          <a:bodyPr/>
          <a:lstStyle>
            <a:lvl1pPr>
              <a:defRPr/>
            </a:lvl1pPr>
          </a:lstStyle>
          <a:p>
            <a:fld id="{A483E56D-4B00-1F49-B0DA-FA8686613917}"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17F7F358-A326-5041-80FE-6C6F4ED0B94D}"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p:txBody>
          <a:bodyPr/>
          <a:lstStyle>
            <a:lvl1pPr>
              <a:defRPr/>
            </a:lvl1pPr>
          </a:lstStyle>
          <a:p>
            <a:fld id="{9F2AF121-64BB-0B40-A8D5-47E1025A44AE}"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p:txBody>
          <a:bodyPr/>
          <a:lstStyle>
            <a:lvl1pPr>
              <a:defRPr/>
            </a:lvl1pPr>
          </a:lstStyle>
          <a:p>
            <a:fld id="{DE105B39-0E81-6940-8EC6-2EDDD4450F9C}"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p:txBody>
          <a:bodyPr/>
          <a:lstStyle>
            <a:lvl1pPr>
              <a:defRPr/>
            </a:lvl1pPr>
          </a:lstStyle>
          <a:p>
            <a:fld id="{71FAB973-66F6-344E-8937-8D751BBB855A}"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5388" y="1792288"/>
            <a:ext cx="1582737" cy="46085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524000" y="1792288"/>
            <a:ext cx="4598988" cy="46085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p:txBody>
          <a:bodyPr/>
          <a:lstStyle>
            <a:lvl1pPr>
              <a:defRPr/>
            </a:lvl1pPr>
          </a:lstStyle>
          <a:p>
            <a:fld id="{07520BC7-159D-554D-B0B8-52216F3A5A3A}"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524000" y="2517775"/>
            <a:ext cx="3090863" cy="3883025"/>
          </a:xfrm>
        </p:spPr>
        <p:txBody>
          <a:bodyPr/>
          <a:lstStyle/>
          <a:p>
            <a:pPr lvl="0"/>
            <a:endParaRPr lang="en-GB" noProof="0"/>
          </a:p>
        </p:txBody>
      </p:sp>
      <p:sp>
        <p:nvSpPr>
          <p:cNvPr id="4" name="Text Placeholder 3"/>
          <p:cNvSpPr>
            <a:spLocks noGrp="1"/>
          </p:cNvSpPr>
          <p:nvPr>
            <p:ph type="body" sz="half" idx="2"/>
          </p:nvPr>
        </p:nvSpPr>
        <p:spPr>
          <a:xfrm>
            <a:off x="4767263" y="2517775"/>
            <a:ext cx="3090862" cy="3883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p:txBody>
          <a:bodyPr/>
          <a:lstStyle>
            <a:lvl1pPr>
              <a:defRPr/>
            </a:lvl1pPr>
          </a:lstStyle>
          <a:p>
            <a:fld id="{D2BCF6B1-EEF0-404F-A285-10B638D6F6CA}"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767263" y="2517775"/>
            <a:ext cx="3090862" cy="1865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767263" y="4535488"/>
            <a:ext cx="3090862" cy="1865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sldNum" sz="quarter" idx="10"/>
          </p:nvPr>
        </p:nvSpPr>
        <p:spPr/>
        <p:txBody>
          <a:bodyPr/>
          <a:lstStyle>
            <a:lvl1pPr>
              <a:defRPr/>
            </a:lvl1pPr>
          </a:lstStyle>
          <a:p>
            <a:fld id="{64644843-AB36-C24E-8C2B-01C6998F4145}"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1792288"/>
            <a:ext cx="6334125" cy="608012"/>
          </a:xfrm>
        </p:spPr>
        <p:txBody>
          <a:bodyPr/>
          <a:lstStyle/>
          <a:p>
            <a:r>
              <a:rPr lang="en-US"/>
              <a:t>Click to edit Master title style</a:t>
            </a:r>
            <a:endParaRPr lang="en-GB"/>
          </a:p>
        </p:txBody>
      </p:sp>
      <p:sp>
        <p:nvSpPr>
          <p:cNvPr id="3" name="Text Placeholder 2"/>
          <p:cNvSpPr>
            <a:spLocks noGrp="1"/>
          </p:cNvSpPr>
          <p:nvPr>
            <p:ph type="body" sz="half" idx="1"/>
          </p:nvPr>
        </p:nvSpPr>
        <p:spPr>
          <a:xfrm>
            <a:off x="1524000" y="2517775"/>
            <a:ext cx="3090863" cy="3883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767263" y="2517775"/>
            <a:ext cx="3090862" cy="3883025"/>
          </a:xfrm>
        </p:spPr>
        <p:txBody>
          <a:bodyPr/>
          <a:lstStyle/>
          <a:p>
            <a:pPr lvl="0"/>
            <a:endParaRPr lang="en-GB" noProof="0"/>
          </a:p>
        </p:txBody>
      </p:sp>
      <p:sp>
        <p:nvSpPr>
          <p:cNvPr id="5" name="Rectangle 6"/>
          <p:cNvSpPr>
            <a:spLocks noGrp="1" noChangeArrowheads="1"/>
          </p:cNvSpPr>
          <p:nvPr>
            <p:ph type="sldNum" sz="quarter" idx="10"/>
          </p:nvPr>
        </p:nvSpPr>
        <p:spPr/>
        <p:txBody>
          <a:bodyPr/>
          <a:lstStyle>
            <a:lvl1pPr>
              <a:defRPr/>
            </a:lvl1pPr>
          </a:lstStyle>
          <a:p>
            <a:fld id="{ED1C4F6D-E7D9-DC41-8C64-90E982476C1E}"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425030191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a:defRPr/>
            </a:pPr>
            <a:fld id="{A7C871C7-556E-AE41-8849-15070784AB84}" type="datetime1">
              <a:rPr lang="en-GB" smtClean="0">
                <a:solidFill>
                  <a:prstClr val="black">
                    <a:tint val="75000"/>
                  </a:prstClr>
                </a:solidFill>
              </a:rPr>
              <a:pPr>
                <a:defRPr/>
              </a:pPr>
              <a:t>19/02/2018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31734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64581803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335641124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8" name="Footer Placeholder 7"/>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244066279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4" name="Footer Placeholder 3"/>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142746959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3" name="Footer Placeholder 2"/>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267228455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221318694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6" name="Footer Placeholder 5"/>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148612805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369910389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457200" eaLnBrk="1" hangingPunct="1">
              <a:defRPr/>
            </a:pPr>
            <a:fld id="{F697C42E-5E61-ED46-8A93-84281DFBF52B}" type="datetime1">
              <a:rPr lang="en-GB" b="0" smtClean="0">
                <a:solidFill>
                  <a:prstClr val="black">
                    <a:tint val="75000"/>
                  </a:prstClr>
                </a:solidFill>
              </a:rPr>
              <a:pPr defTabSz="457200" eaLnBrk="1" hangingPunct="1">
                <a:defRPr/>
              </a:pPr>
              <a:t>19/02/2018</a:t>
            </a:fld>
            <a:endParaRPr lang="en-US" b="0">
              <a:solidFill>
                <a:prstClr val="black">
                  <a:tint val="75000"/>
                </a:prstClr>
              </a:solidFill>
            </a:endParaRPr>
          </a:p>
        </p:txBody>
      </p:sp>
      <p:sp>
        <p:nvSpPr>
          <p:cNvPr id="5" name="Footer Placeholder 4"/>
          <p:cNvSpPr>
            <a:spLocks noGrp="1"/>
          </p:cNvSpPr>
          <p:nvPr>
            <p:ph type="ftr" sz="quarter" idx="11"/>
          </p:nvPr>
        </p:nvSpPr>
        <p:spPr/>
        <p:txBody>
          <a:bodyPr/>
          <a:lstStyle/>
          <a:p>
            <a:pPr defTabSz="457200" eaLnBrk="1" hangingPunct="1">
              <a:defRPr/>
            </a:pPr>
            <a:endParaRPr lang="en-US" b="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eaLnBrk="1" hangingPunct="1">
              <a:defRPr/>
            </a:pPr>
            <a:fld id="{E285DA61-809D-A749-9E6F-2F9E35865F80}" type="slidenum">
              <a:rPr lang="en-US" b="0" smtClean="0">
                <a:solidFill>
                  <a:prstClr val="black">
                    <a:tint val="75000"/>
                  </a:prstClr>
                </a:solidFill>
              </a:rPr>
              <a:pPr defTabSz="457200" eaLnBrk="1" hangingPunct="1">
                <a:defRPr/>
              </a:pPr>
              <a:t>‹#›</a:t>
            </a:fld>
            <a:endParaRPr lang="en-US" b="0">
              <a:solidFill>
                <a:prstClr val="black">
                  <a:tint val="75000"/>
                </a:prstClr>
              </a:solidFill>
            </a:endParaRPr>
          </a:p>
        </p:txBody>
      </p:sp>
    </p:spTree>
    <p:extLst>
      <p:ext uri="{BB962C8B-B14F-4D97-AF65-F5344CB8AC3E}">
        <p14:creationId xmlns:p14="http://schemas.microsoft.com/office/powerpoint/2010/main" val="27987404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85794"/>
            <a:ext cx="7620000" cy="53102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6534150"/>
            <a:ext cx="9144000" cy="323850"/>
          </a:xfrm>
          <a:prstGeom prst="rect">
            <a:avLst/>
          </a:prstGeom>
          <a:solidFill>
            <a:schemeClr val="tx2"/>
          </a:solidFill>
          <a:ln w="9525">
            <a:noFill/>
            <a:miter lim="800000"/>
            <a:headEnd/>
            <a:tailEnd/>
          </a:ln>
          <a:effectLst/>
        </p:spPr>
        <p:txBody>
          <a:bodyPr wrap="none" anchor="ctr">
            <a:prstTxWarp prst="textNoShape">
              <a:avLst/>
            </a:prstTxWarp>
          </a:bodyPr>
          <a:lstStyle/>
          <a:p>
            <a:endParaRPr lang="en-GB"/>
          </a:p>
        </p:txBody>
      </p:sp>
      <p:sp>
        <p:nvSpPr>
          <p:cNvPr id="1031" name="Rectangle 7"/>
          <p:cNvSpPr>
            <a:spLocks noChangeArrowheads="1"/>
          </p:cNvSpPr>
          <p:nvPr/>
        </p:nvSpPr>
        <p:spPr bwMode="auto">
          <a:xfrm>
            <a:off x="0" y="0"/>
            <a:ext cx="9144000" cy="1511300"/>
          </a:xfrm>
          <a:prstGeom prst="rect">
            <a:avLst/>
          </a:prstGeom>
          <a:solidFill>
            <a:schemeClr val="bg2"/>
          </a:solidFill>
          <a:ln w="9525">
            <a:noFill/>
            <a:miter lim="800000"/>
            <a:headEnd/>
            <a:tailEnd/>
          </a:ln>
          <a:effectLst/>
        </p:spPr>
        <p:txBody>
          <a:bodyPr wrap="none" anchor="ctr">
            <a:prstTxWarp prst="textNoShape">
              <a:avLst/>
            </a:prstTxWarp>
          </a:bodyPr>
          <a:lstStyle/>
          <a:p>
            <a:endParaRPr lang="en-GB"/>
          </a:p>
        </p:txBody>
      </p:sp>
      <p:sp>
        <p:nvSpPr>
          <p:cNvPr id="1028" name="Rectangle 2"/>
          <p:cNvSpPr>
            <a:spLocks noGrp="1" noChangeArrowheads="1"/>
          </p:cNvSpPr>
          <p:nvPr>
            <p:ph type="title"/>
          </p:nvPr>
        </p:nvSpPr>
        <p:spPr bwMode="auto">
          <a:xfrm>
            <a:off x="1524000" y="1792288"/>
            <a:ext cx="6334125" cy="6080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9" name="Rectangle 3"/>
          <p:cNvSpPr>
            <a:spLocks noGrp="1" noChangeArrowheads="1"/>
          </p:cNvSpPr>
          <p:nvPr>
            <p:ph type="body" idx="1"/>
          </p:nvPr>
        </p:nvSpPr>
        <p:spPr bwMode="auto">
          <a:xfrm>
            <a:off x="1524000" y="2517775"/>
            <a:ext cx="6334125" cy="3883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142875" y="6534150"/>
            <a:ext cx="539750" cy="32385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000" b="0">
                <a:solidFill>
                  <a:schemeClr val="bg2"/>
                </a:solidFill>
              </a:defRPr>
            </a:lvl1pPr>
          </a:lstStyle>
          <a:p>
            <a:fld id="{1CDB5B1E-99FC-5441-ABA8-28734DBBE757}" type="slidenum">
              <a:rPr lang="en-US"/>
              <a:pPr/>
              <a:t>‹#›</a:t>
            </a:fld>
            <a:endParaRPr lang="en-US"/>
          </a:p>
        </p:txBody>
      </p:sp>
      <p:pic>
        <p:nvPicPr>
          <p:cNvPr id="2" name="Picture 9" descr="Logo_small"/>
          <p:cNvPicPr>
            <a:picLocks noChangeAspect="1" noChangeArrowheads="1"/>
          </p:cNvPicPr>
          <p:nvPr/>
        </p:nvPicPr>
        <p:blipFill>
          <a:blip r:embed="rId16" cstate="print"/>
          <a:srcRect/>
          <a:stretch>
            <a:fillRect/>
          </a:stretch>
        </p:blipFill>
        <p:spPr bwMode="auto">
          <a:xfrm>
            <a:off x="7683500" y="-12700"/>
            <a:ext cx="1460500" cy="1460500"/>
          </a:xfrm>
          <a:prstGeom prst="rect">
            <a:avLst/>
          </a:prstGeom>
          <a:noFill/>
          <a:ln w="9525">
            <a:noFill/>
            <a:miter lim="800000"/>
            <a:headEnd/>
            <a:tailEnd/>
          </a:ln>
        </p:spPr>
      </p:pic>
      <p:pic>
        <p:nvPicPr>
          <p:cNvPr id="1032" name="Picture 12" descr="guys arch"/>
          <p:cNvPicPr>
            <a:picLocks noChangeAspect="1" noChangeArrowheads="1"/>
          </p:cNvPicPr>
          <p:nvPr/>
        </p:nvPicPr>
        <p:blipFill>
          <a:blip r:embed="rId17" cstate="print"/>
          <a:srcRect/>
          <a:stretch>
            <a:fillRect/>
          </a:stretch>
        </p:blipFill>
        <p:spPr bwMode="auto">
          <a:xfrm>
            <a:off x="0" y="-7938"/>
            <a:ext cx="1460500" cy="1455738"/>
          </a:xfrm>
          <a:prstGeom prst="rect">
            <a:avLst/>
          </a:prstGeom>
          <a:noFill/>
          <a:ln w="9525">
            <a:noFill/>
            <a:miter lim="800000"/>
            <a:headEnd/>
            <a:tailEnd/>
          </a:ln>
        </p:spPr>
      </p:pic>
      <p:pic>
        <p:nvPicPr>
          <p:cNvPr id="1033" name="Picture 13" descr="maughan library_sm"/>
          <p:cNvPicPr>
            <a:picLocks noChangeAspect="1" noChangeArrowheads="1"/>
          </p:cNvPicPr>
          <p:nvPr/>
        </p:nvPicPr>
        <p:blipFill>
          <a:blip r:embed="rId18" cstate="print"/>
          <a:srcRect/>
          <a:stretch>
            <a:fillRect/>
          </a:stretch>
        </p:blipFill>
        <p:spPr bwMode="auto">
          <a:xfrm>
            <a:off x="3073400" y="-17463"/>
            <a:ext cx="1460500" cy="1465263"/>
          </a:xfrm>
          <a:prstGeom prst="rect">
            <a:avLst/>
          </a:prstGeom>
          <a:noFill/>
          <a:ln w="9525">
            <a:noFill/>
            <a:miter lim="800000"/>
            <a:headEnd/>
            <a:tailEnd/>
          </a:ln>
        </p:spPr>
      </p:pic>
      <p:pic>
        <p:nvPicPr>
          <p:cNvPr id="3" name="Picture 15" descr="strand campus"/>
          <p:cNvPicPr>
            <a:picLocks noChangeAspect="1" noChangeArrowheads="1"/>
          </p:cNvPicPr>
          <p:nvPr/>
        </p:nvPicPr>
        <p:blipFill>
          <a:blip r:embed="rId19" cstate="print"/>
          <a:srcRect/>
          <a:stretch>
            <a:fillRect/>
          </a:stretch>
        </p:blipFill>
        <p:spPr bwMode="auto">
          <a:xfrm>
            <a:off x="4610100" y="-12700"/>
            <a:ext cx="1460500" cy="1460500"/>
          </a:xfrm>
          <a:prstGeom prst="rect">
            <a:avLst/>
          </a:prstGeom>
          <a:noFill/>
          <a:ln w="9525">
            <a:noFill/>
            <a:miter lim="800000"/>
            <a:headEnd/>
            <a:tailEnd/>
          </a:ln>
        </p:spPr>
      </p:pic>
      <p:pic>
        <p:nvPicPr>
          <p:cNvPr id="1035" name="Picture 16" descr="strand outside night"/>
          <p:cNvPicPr>
            <a:picLocks noChangeAspect="1" noChangeArrowheads="1"/>
          </p:cNvPicPr>
          <p:nvPr/>
        </p:nvPicPr>
        <p:blipFill>
          <a:blip r:embed="rId20" cstate="print"/>
          <a:srcRect/>
          <a:stretch>
            <a:fillRect/>
          </a:stretch>
        </p:blipFill>
        <p:spPr bwMode="auto">
          <a:xfrm>
            <a:off x="6146800" y="-12700"/>
            <a:ext cx="1460500" cy="1460500"/>
          </a:xfrm>
          <a:prstGeom prst="rect">
            <a:avLst/>
          </a:prstGeom>
          <a:noFill/>
          <a:ln w="9525">
            <a:noFill/>
            <a:miter lim="800000"/>
            <a:headEnd/>
            <a:tailEnd/>
          </a:ln>
        </p:spPr>
      </p:pic>
      <p:pic>
        <p:nvPicPr>
          <p:cNvPr id="1036" name="Picture 17" descr="Rawaa pharmacology_s"/>
          <p:cNvPicPr>
            <a:picLocks noChangeAspect="1" noChangeArrowheads="1"/>
          </p:cNvPicPr>
          <p:nvPr/>
        </p:nvPicPr>
        <p:blipFill>
          <a:blip r:embed="rId21" cstate="print"/>
          <a:srcRect/>
          <a:stretch>
            <a:fillRect/>
          </a:stretch>
        </p:blipFill>
        <p:spPr bwMode="auto">
          <a:xfrm>
            <a:off x="1536700" y="-6350"/>
            <a:ext cx="1460500" cy="1455738"/>
          </a:xfrm>
          <a:prstGeom prst="rect">
            <a:avLst/>
          </a:prstGeom>
          <a:noFill/>
          <a:ln w="9525">
            <a:noFill/>
            <a:miter lim="800000"/>
            <a:headEnd/>
            <a:tailEnd/>
          </a:ln>
        </p:spPr>
      </p:pic>
      <p:sp>
        <p:nvSpPr>
          <p:cNvPr id="1047" name="Text Box 23"/>
          <p:cNvSpPr txBox="1">
            <a:spLocks noChangeArrowheads="1"/>
          </p:cNvSpPr>
          <p:nvPr/>
        </p:nvSpPr>
        <p:spPr bwMode="auto">
          <a:xfrm>
            <a:off x="685800" y="6553200"/>
            <a:ext cx="1295400" cy="304800"/>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endParaRPr lang="en-GB" sz="1000" b="0">
              <a:solidFill>
                <a:schemeClr val="bg2"/>
              </a:solidFill>
            </a:endParaRPr>
          </a:p>
        </p:txBody>
      </p:sp>
      <p:sp>
        <p:nvSpPr>
          <p:cNvPr id="1048" name="Text Box 24"/>
          <p:cNvSpPr txBox="1">
            <a:spLocks noChangeArrowheads="1"/>
          </p:cNvSpPr>
          <p:nvPr/>
        </p:nvSpPr>
        <p:spPr bwMode="auto">
          <a:xfrm>
            <a:off x="2019300" y="6583363"/>
            <a:ext cx="2590800" cy="274637"/>
          </a:xfrm>
          <a:prstGeom prst="rect">
            <a:avLst/>
          </a:prstGeom>
          <a:noFill/>
          <a:ln w="9525">
            <a:noFill/>
            <a:miter lim="800000"/>
            <a:headEnd/>
            <a:tailEnd/>
          </a:ln>
          <a:effectLst/>
        </p:spPr>
        <p:txBody>
          <a:bodyPr lIns="0" tIns="0" rIns="0" bIns="0" anchor="ctr">
            <a:prstTxWarp prst="textNoShape">
              <a:avLst/>
            </a:prstTxWarp>
          </a:bodyPr>
          <a:lstStyle/>
          <a:p>
            <a:pPr>
              <a:spcBef>
                <a:spcPct val="50000"/>
              </a:spcBef>
            </a:pPr>
            <a:r>
              <a:rPr lang="en-US" sz="700" b="0" i="1">
                <a:solidFill>
                  <a:schemeClr val="bg2"/>
                </a:solidFill>
              </a:rPr>
              <a:t>Presented by King’s College London</a:t>
            </a:r>
            <a:endParaRPr lang="en-US" sz="1000" b="0" i="1">
              <a:solidFill>
                <a:schemeClr val="bg2"/>
              </a:solidFill>
            </a:endParaRPr>
          </a:p>
        </p:txBody>
      </p:sp>
      <p:pic>
        <p:nvPicPr>
          <p:cNvPr id="1039" name="Picture 26" descr="web7_22_04"/>
          <p:cNvPicPr>
            <a:picLocks noChangeAspect="1" noChangeArrowheads="1"/>
          </p:cNvPicPr>
          <p:nvPr/>
        </p:nvPicPr>
        <p:blipFill>
          <a:blip r:embed="rId22" cstate="print"/>
          <a:srcRect/>
          <a:stretch>
            <a:fillRect/>
          </a:stretch>
        </p:blipFill>
        <p:spPr bwMode="auto">
          <a:xfrm>
            <a:off x="7467600" y="6642100"/>
            <a:ext cx="792163" cy="112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ransition/>
  <p:hf hdr="0" ftr="0" dt="0"/>
  <p:txStyles>
    <p:titleStyle>
      <a:lvl1pPr algn="l" rtl="0" eaLnBrk="0" fontAlgn="base" hangingPunct="0">
        <a:spcBef>
          <a:spcPct val="0"/>
        </a:spcBef>
        <a:spcAft>
          <a:spcPct val="0"/>
        </a:spcAft>
        <a:defRPr sz="3500">
          <a:solidFill>
            <a:schemeClr val="tx2"/>
          </a:solidFill>
          <a:latin typeface="+mj-lt"/>
          <a:ea typeface="ＭＳ Ｐゴシック" pitchFamily="29" charset="-128"/>
          <a:cs typeface="ＭＳ Ｐゴシック" pitchFamily="29" charset="-128"/>
        </a:defRPr>
      </a:lvl1pPr>
      <a:lvl2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2pPr>
      <a:lvl3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3pPr>
      <a:lvl4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4pPr>
      <a:lvl5pPr algn="l" rtl="0" eaLnBrk="0" fontAlgn="base" hangingPunct="0">
        <a:spcBef>
          <a:spcPct val="0"/>
        </a:spcBef>
        <a:spcAft>
          <a:spcPct val="0"/>
        </a:spcAft>
        <a:defRPr sz="3500">
          <a:solidFill>
            <a:schemeClr val="tx2"/>
          </a:solidFill>
          <a:latin typeface="Caslon540 BT" pitchFamily="18" charset="0"/>
          <a:ea typeface="ＭＳ Ｐゴシック" pitchFamily="29" charset="-128"/>
          <a:cs typeface="ＭＳ Ｐゴシック" pitchFamily="29" charset="-128"/>
        </a:defRPr>
      </a:lvl5pPr>
      <a:lvl6pPr marL="457200" algn="l" rtl="0" eaLnBrk="0" fontAlgn="base" hangingPunct="0">
        <a:spcBef>
          <a:spcPct val="0"/>
        </a:spcBef>
        <a:spcAft>
          <a:spcPct val="0"/>
        </a:spcAft>
        <a:defRPr sz="3500">
          <a:solidFill>
            <a:schemeClr val="tx2"/>
          </a:solidFill>
          <a:latin typeface="Caslon540 BT" pitchFamily="18" charset="0"/>
        </a:defRPr>
      </a:lvl6pPr>
      <a:lvl7pPr marL="914400" algn="l" rtl="0" eaLnBrk="0" fontAlgn="base" hangingPunct="0">
        <a:spcBef>
          <a:spcPct val="0"/>
        </a:spcBef>
        <a:spcAft>
          <a:spcPct val="0"/>
        </a:spcAft>
        <a:defRPr sz="3500">
          <a:solidFill>
            <a:schemeClr val="tx2"/>
          </a:solidFill>
          <a:latin typeface="Caslon540 BT" pitchFamily="18" charset="0"/>
        </a:defRPr>
      </a:lvl7pPr>
      <a:lvl8pPr marL="1371600" algn="l" rtl="0" eaLnBrk="0" fontAlgn="base" hangingPunct="0">
        <a:spcBef>
          <a:spcPct val="0"/>
        </a:spcBef>
        <a:spcAft>
          <a:spcPct val="0"/>
        </a:spcAft>
        <a:defRPr sz="3500">
          <a:solidFill>
            <a:schemeClr val="tx2"/>
          </a:solidFill>
          <a:latin typeface="Caslon540 BT" pitchFamily="18" charset="0"/>
        </a:defRPr>
      </a:lvl8pPr>
      <a:lvl9pPr marL="1828800" algn="l" rtl="0" eaLnBrk="0" fontAlgn="base" hangingPunct="0">
        <a:spcBef>
          <a:spcPct val="0"/>
        </a:spcBef>
        <a:spcAft>
          <a:spcPct val="0"/>
        </a:spcAft>
        <a:defRPr sz="3500">
          <a:solidFill>
            <a:schemeClr val="tx2"/>
          </a:solidFill>
          <a:latin typeface="Caslon540 BT" pitchFamily="18" charset="0"/>
        </a:defRPr>
      </a:lvl9pPr>
    </p:titleStyle>
    <p:bodyStyle>
      <a:lvl1pPr marL="342900" indent="-342900" algn="l" rtl="0" eaLnBrk="0" fontAlgn="base" hangingPunct="0">
        <a:spcBef>
          <a:spcPct val="20000"/>
        </a:spcBef>
        <a:spcAft>
          <a:spcPct val="0"/>
        </a:spcAft>
        <a:buChar char="•"/>
        <a:defRPr sz="1500" i="1">
          <a:solidFill>
            <a:schemeClr val="tx1"/>
          </a:solidFill>
          <a:latin typeface="+mn-lt"/>
          <a:ea typeface="ＭＳ Ｐゴシック" pitchFamily="29" charset="-128"/>
          <a:cs typeface="ＭＳ Ｐゴシック" pitchFamily="29" charset="-128"/>
        </a:defRPr>
      </a:lvl1pPr>
      <a:lvl2pPr marL="571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2pPr>
      <a:lvl3pPr marL="952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3pPr>
      <a:lvl4pPr marL="1333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4pPr>
      <a:lvl5pPr marL="1714500" indent="-190500" algn="l" rtl="0" eaLnBrk="0" fontAlgn="base" hangingPunct="0">
        <a:spcBef>
          <a:spcPct val="20000"/>
        </a:spcBef>
        <a:spcAft>
          <a:spcPct val="0"/>
        </a:spcAft>
        <a:buClr>
          <a:schemeClr val="tx2"/>
        </a:buClr>
        <a:buSzPct val="150000"/>
        <a:buChar char="–"/>
        <a:defRPr sz="1400">
          <a:solidFill>
            <a:schemeClr val="tx1"/>
          </a:solidFill>
          <a:latin typeface="+mn-lt"/>
          <a:ea typeface="ＭＳ Ｐゴシック" pitchFamily="-110" charset="-128"/>
        </a:defRPr>
      </a:lvl5pPr>
      <a:lvl6pPr marL="2171700" indent="-190500" algn="l" rtl="0" eaLnBrk="0" fontAlgn="base" hangingPunct="0">
        <a:spcBef>
          <a:spcPct val="20000"/>
        </a:spcBef>
        <a:spcAft>
          <a:spcPct val="0"/>
        </a:spcAft>
        <a:buClr>
          <a:schemeClr val="tx2"/>
        </a:buClr>
        <a:buSzPct val="150000"/>
        <a:buChar char="–"/>
        <a:defRPr sz="1400">
          <a:solidFill>
            <a:schemeClr val="tx1"/>
          </a:solidFill>
          <a:latin typeface="+mn-lt"/>
        </a:defRPr>
      </a:lvl6pPr>
      <a:lvl7pPr marL="2628900" indent="-190500" algn="l" rtl="0" eaLnBrk="0" fontAlgn="base" hangingPunct="0">
        <a:spcBef>
          <a:spcPct val="20000"/>
        </a:spcBef>
        <a:spcAft>
          <a:spcPct val="0"/>
        </a:spcAft>
        <a:buClr>
          <a:schemeClr val="tx2"/>
        </a:buClr>
        <a:buSzPct val="150000"/>
        <a:buChar char="–"/>
        <a:defRPr sz="1400">
          <a:solidFill>
            <a:schemeClr val="tx1"/>
          </a:solidFill>
          <a:latin typeface="+mn-lt"/>
        </a:defRPr>
      </a:lvl7pPr>
      <a:lvl8pPr marL="3086100" indent="-190500" algn="l" rtl="0" eaLnBrk="0" fontAlgn="base" hangingPunct="0">
        <a:spcBef>
          <a:spcPct val="20000"/>
        </a:spcBef>
        <a:spcAft>
          <a:spcPct val="0"/>
        </a:spcAft>
        <a:buClr>
          <a:schemeClr val="tx2"/>
        </a:buClr>
        <a:buSzPct val="150000"/>
        <a:buChar char="–"/>
        <a:defRPr sz="1400">
          <a:solidFill>
            <a:schemeClr val="tx1"/>
          </a:solidFill>
          <a:latin typeface="+mn-lt"/>
        </a:defRPr>
      </a:lvl8pPr>
      <a:lvl9pPr marL="3543300" indent="-190500" algn="l" rtl="0" eaLnBrk="0" fontAlgn="base" hangingPunct="0">
        <a:spcBef>
          <a:spcPct val="20000"/>
        </a:spcBef>
        <a:spcAft>
          <a:spcPct val="0"/>
        </a:spcAft>
        <a:buClr>
          <a:schemeClr val="tx2"/>
        </a:buClr>
        <a:buSzPct val="15000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2E501-7451-414C-9A5A-F952E0B2C76F}" type="datetimeFigureOut">
              <a:rPr lang="en-GB" smtClean="0"/>
              <a:pPr/>
              <a:t>19/02/2018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DB5B1E-99FC-5441-ABA8-28734DBBE757}" type="slidenum">
              <a:rPr lang="en-US" smtClean="0"/>
              <a:pPr/>
              <a:t>‹#›</a:t>
            </a:fld>
            <a:endParaRPr lang="en-US"/>
          </a:p>
        </p:txBody>
      </p:sp>
      <p:sp>
        <p:nvSpPr>
          <p:cNvPr id="7" name="Rectangle 27"/>
          <p:cNvSpPr>
            <a:spLocks noChangeArrowheads="1"/>
          </p:cNvSpPr>
          <p:nvPr userDrawn="1"/>
        </p:nvSpPr>
        <p:spPr bwMode="auto">
          <a:xfrm>
            <a:off x="0" y="0"/>
            <a:ext cx="9144000" cy="173038"/>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sp>
        <p:nvSpPr>
          <p:cNvPr id="8" name="Rectangle 27"/>
          <p:cNvSpPr>
            <a:spLocks noChangeArrowheads="1"/>
          </p:cNvSpPr>
          <p:nvPr userDrawn="1"/>
        </p:nvSpPr>
        <p:spPr bwMode="auto">
          <a:xfrm>
            <a:off x="0" y="6684963"/>
            <a:ext cx="9144000" cy="173037"/>
          </a:xfrm>
          <a:prstGeom prst="rect">
            <a:avLst/>
          </a:prstGeom>
          <a:solidFill>
            <a:schemeClr val="tx2"/>
          </a:solidFill>
          <a:ln w="9525">
            <a:noFill/>
            <a:miter lim="800000"/>
            <a:headEnd/>
            <a:tailEnd/>
          </a:ln>
          <a:effectLst/>
        </p:spPr>
        <p:txBody>
          <a:bodyPr wrap="none" anchor="ctr"/>
          <a:lstStyle/>
          <a:p>
            <a:pPr defTabSz="457200" eaLnBrk="1" hangingPunct="1">
              <a:defRPr/>
            </a:pPr>
            <a:endParaRPr lang="en-GB" sz="1800" b="0">
              <a:solidFill>
                <a:prstClr val="black"/>
              </a:solidFill>
              <a:latin typeface="Times New Roman" pitchFamily="18" charset="0"/>
              <a:ea typeface="ＭＳ Ｐゴシック" pitchFamily="-107" charset="-128"/>
              <a:cs typeface="ＭＳ Ｐゴシック" pitchFamily="-107" charset="-128"/>
            </a:endParaRPr>
          </a:p>
        </p:txBody>
      </p:sp>
      <p:pic>
        <p:nvPicPr>
          <p:cNvPr id="9" name="Picture 8" descr="kcl-url-white.png"/>
          <p:cNvPicPr>
            <a:picLocks noChangeAspect="1"/>
          </p:cNvPicPr>
          <p:nvPr userDrawn="1"/>
        </p:nvPicPr>
        <p:blipFill>
          <a:blip r:embed="rId14" cstate="print"/>
          <a:srcRect/>
          <a:stretch>
            <a:fillRect/>
          </a:stretch>
        </p:blipFill>
        <p:spPr bwMode="auto">
          <a:xfrm>
            <a:off x="7589838" y="6684963"/>
            <a:ext cx="1000125" cy="265112"/>
          </a:xfrm>
          <a:prstGeom prst="rect">
            <a:avLst/>
          </a:prstGeom>
          <a:noFill/>
          <a:ln w="9525">
            <a:noFill/>
            <a:miter lim="800000"/>
            <a:headEnd/>
            <a:tailEnd/>
          </a:ln>
        </p:spPr>
      </p:pic>
    </p:spTree>
    <p:extLst>
      <p:ext uri="{BB962C8B-B14F-4D97-AF65-F5344CB8AC3E}">
        <p14:creationId xmlns:p14="http://schemas.microsoft.com/office/powerpoint/2010/main" val="13627424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hyperlink" Target="http://pdcinmfl.com/" TargetMode="External"/><Relationship Id="rId2" Type="http://schemas.openxmlformats.org/officeDocument/2006/relationships/hyperlink" Target="http://www.zoltandornyei.co.uk/"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447800" y="2362200"/>
            <a:ext cx="6553200" cy="3371056"/>
          </a:xfrm>
        </p:spPr>
        <p:txBody>
          <a:bodyPr/>
          <a:lstStyle/>
          <a:p>
            <a:pPr algn="ctr"/>
            <a:br>
              <a:rPr lang="en-US" sz="1800" dirty="0"/>
            </a:br>
            <a:br>
              <a:rPr lang="en-US" sz="1800" dirty="0"/>
            </a:br>
            <a:br>
              <a:rPr lang="en-US" sz="3600" dirty="0"/>
            </a:br>
            <a:r>
              <a:rPr lang="en-GB" sz="2800" i="1" dirty="0">
                <a:solidFill>
                  <a:srgbClr val="3333FF"/>
                </a:solidFill>
              </a:rPr>
              <a:t>Should SLA and language teaching be aligned, and how?</a:t>
            </a:r>
            <a:br>
              <a:rPr lang="en-GB" sz="2800" i="1" dirty="0">
                <a:solidFill>
                  <a:srgbClr val="3333FF"/>
                </a:solidFill>
              </a:rPr>
            </a:br>
            <a:br>
              <a:rPr lang="en-GB" sz="2800" i="1" dirty="0">
                <a:solidFill>
                  <a:srgbClr val="3333FF"/>
                </a:solidFill>
              </a:rPr>
            </a:br>
            <a:r>
              <a:rPr lang="en-US" sz="2000" dirty="0"/>
              <a:t>Nick Andon </a:t>
            </a:r>
            <a:br>
              <a:rPr lang="en-US" sz="2000" dirty="0"/>
            </a:br>
            <a:r>
              <a:rPr lang="en-US" sz="1800" dirty="0">
                <a:solidFill>
                  <a:srgbClr val="FF0000"/>
                </a:solidFill>
              </a:rPr>
              <a:t>King’s College London</a:t>
            </a:r>
            <a:br>
              <a:rPr lang="en-US" sz="2000" dirty="0"/>
            </a:br>
            <a:r>
              <a:rPr lang="en-US" sz="2000" dirty="0"/>
              <a:t>February 14</a:t>
            </a:r>
            <a:r>
              <a:rPr lang="en-US" sz="2000" baseline="30000" dirty="0"/>
              <a:t>th</a:t>
            </a:r>
            <a:r>
              <a:rPr lang="en-US" sz="2000" dirty="0"/>
              <a:t> 2018</a:t>
            </a:r>
            <a:br>
              <a:rPr lang="en-US" sz="2800" dirty="0"/>
            </a:br>
            <a:br>
              <a:rPr lang="en-US" sz="2800" dirty="0"/>
            </a:br>
            <a:br>
              <a:rPr lang="en-US" sz="2800" dirty="0"/>
            </a:br>
            <a:r>
              <a:rPr lang="en-US" sz="1600" dirty="0"/>
              <a:t>. </a:t>
            </a:r>
            <a:br>
              <a:rPr lang="en-US" sz="2800" dirty="0">
                <a:solidFill>
                  <a:srgbClr val="244A58"/>
                </a:solidFill>
              </a:rPr>
            </a:br>
            <a:endParaRPr lang="en-US" sz="2000" dirty="0">
              <a:solidFill>
                <a:srgbClr val="244A58"/>
              </a:solidFill>
            </a:endParaRPr>
          </a:p>
        </p:txBody>
      </p:sp>
      <p:sp>
        <p:nvSpPr>
          <p:cNvPr id="22530" name="Slide Number Placeholder 3"/>
          <p:cNvSpPr>
            <a:spLocks noGrp="1"/>
          </p:cNvSpPr>
          <p:nvPr>
            <p:ph type="sldNum" sz="quarter" idx="10"/>
          </p:nvPr>
        </p:nvSpPr>
        <p:spPr>
          <a:xfrm>
            <a:off x="381000" y="6534150"/>
            <a:ext cx="4876800" cy="323850"/>
          </a:xfrm>
          <a:noFill/>
        </p:spPr>
        <p:txBody>
          <a:bodyPr/>
          <a:lstStyle/>
          <a:p>
            <a:fld id="{55CB1B17-8726-5B46-A5F7-F21CF72F6AD8}" type="slidenum">
              <a:rPr lang="en-US"/>
              <a:pPr/>
              <a:t>1</a:t>
            </a:fld>
            <a:endParaRPr lang="en-US"/>
          </a:p>
        </p:txBody>
      </p:sp>
      <p:pic>
        <p:nvPicPr>
          <p:cNvPr id="22532" name="Picture 4" descr="collanades"/>
          <p:cNvPicPr>
            <a:picLocks noChangeAspect="1" noChangeArrowheads="1"/>
          </p:cNvPicPr>
          <p:nvPr/>
        </p:nvPicPr>
        <p:blipFill>
          <a:blip r:embed="rId3" cstate="print"/>
          <a:srcRect/>
          <a:stretch>
            <a:fillRect/>
          </a:stretch>
        </p:blipFill>
        <p:spPr bwMode="auto">
          <a:xfrm>
            <a:off x="1538288" y="-12700"/>
            <a:ext cx="1460500" cy="1460500"/>
          </a:xfrm>
          <a:prstGeom prst="rect">
            <a:avLst/>
          </a:prstGeom>
          <a:noFill/>
          <a:ln w="9525">
            <a:noFill/>
            <a:miter lim="800000"/>
            <a:headEnd/>
            <a:tailEnd/>
          </a:ln>
        </p:spPr>
      </p:pic>
      <p:pic>
        <p:nvPicPr>
          <p:cNvPr id="22533" name="Picture 5" descr="strand foyer"/>
          <p:cNvPicPr>
            <a:picLocks noChangeAspect="1" noChangeArrowheads="1"/>
          </p:cNvPicPr>
          <p:nvPr/>
        </p:nvPicPr>
        <p:blipFill>
          <a:blip r:embed="rId4" cstate="print"/>
          <a:srcRect/>
          <a:stretch>
            <a:fillRect/>
          </a:stretch>
        </p:blipFill>
        <p:spPr bwMode="auto">
          <a:xfrm>
            <a:off x="4610100" y="-12700"/>
            <a:ext cx="1460500" cy="1460500"/>
          </a:xfrm>
          <a:prstGeom prst="rect">
            <a:avLst/>
          </a:prstGeom>
          <a:noFill/>
          <a:ln w="9525">
            <a:noFill/>
            <a:miter lim="800000"/>
            <a:headEnd/>
            <a:tailEnd/>
          </a:ln>
        </p:spPr>
      </p:pic>
      <p:sp>
        <p:nvSpPr>
          <p:cNvPr id="22539" name="Text Box 20"/>
          <p:cNvSpPr txBox="1">
            <a:spLocks noChangeArrowheads="1"/>
          </p:cNvSpPr>
          <p:nvPr/>
        </p:nvSpPr>
        <p:spPr bwMode="auto">
          <a:xfrm>
            <a:off x="3348038" y="2636838"/>
            <a:ext cx="1008062" cy="274637"/>
          </a:xfrm>
          <a:prstGeom prst="rect">
            <a:avLst/>
          </a:prstGeom>
          <a:noFill/>
          <a:ln w="9525">
            <a:noFill/>
            <a:miter lim="800000"/>
            <a:headEnd/>
            <a:tailEnd/>
          </a:ln>
        </p:spPr>
        <p:txBody>
          <a:bodyPr>
            <a:prstTxWarp prst="textNoShape">
              <a:avLst/>
            </a:prstTxWarp>
            <a:spAutoFit/>
          </a:bodyPr>
          <a:lstStyle/>
          <a:p>
            <a:endParaRPr lang="en-GB" sz="1200" b="0">
              <a:latin typeface="Times New Roman" pitchFamily="29" charset="0"/>
            </a:endParaRPr>
          </a:p>
        </p:txBody>
      </p:sp>
      <p:pic>
        <p:nvPicPr>
          <p:cNvPr id="7" name="Picture 6">
            <a:extLst>
              <a:ext uri="{FF2B5EF4-FFF2-40B4-BE49-F238E27FC236}">
                <a16:creationId xmlns:a16="http://schemas.microsoft.com/office/drawing/2014/main" id="{8A037C5B-CE85-433E-AF5F-3848DFD77766}"/>
              </a:ext>
            </a:extLst>
          </p:cNvPr>
          <p:cNvPicPr/>
          <p:nvPr/>
        </p:nvPicPr>
        <p:blipFill rotWithShape="1">
          <a:blip r:embed="rId5" cstate="print">
            <a:extLst>
              <a:ext uri="{28A0092B-C50C-407E-A947-70E740481C1C}">
                <a14:useLocalDpi xmlns:a14="http://schemas.microsoft.com/office/drawing/2010/main" val="0"/>
              </a:ext>
            </a:extLst>
          </a:blip>
          <a:srcRect l="7821" b="12162"/>
          <a:stretch/>
        </p:blipFill>
        <p:spPr bwMode="auto">
          <a:xfrm>
            <a:off x="3429861" y="1772816"/>
            <a:ext cx="2432534" cy="1460500"/>
          </a:xfrm>
          <a:prstGeom prst="rect">
            <a:avLst/>
          </a:prstGeom>
          <a:ln>
            <a:noFill/>
          </a:ln>
          <a:extLst>
            <a:ext uri="{53640926-AAD7-44D8-BBD7-CCE9431645EC}">
              <a14:shadowObscured xmlns:a14="http://schemas.microsoft.com/office/drawing/2010/main"/>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solidFill>
                  <a:schemeClr val="accent1"/>
                </a:solidFill>
              </a:rPr>
              <a:t>Principles for instructed SLL</a:t>
            </a:r>
          </a:p>
        </p:txBody>
      </p:sp>
      <p:sp>
        <p:nvSpPr>
          <p:cNvPr id="3" name="Content Placeholder 2"/>
          <p:cNvSpPr>
            <a:spLocks noGrp="1"/>
          </p:cNvSpPr>
          <p:nvPr>
            <p:ph idx="1"/>
          </p:nvPr>
        </p:nvSpPr>
        <p:spPr>
          <a:xfrm>
            <a:off x="457200" y="1340768"/>
            <a:ext cx="8229600" cy="4785395"/>
          </a:xfrm>
        </p:spPr>
        <p:txBody>
          <a:bodyPr/>
          <a:lstStyle/>
          <a:p>
            <a:pPr marL="87313" indent="0">
              <a:spcBef>
                <a:spcPts val="0"/>
              </a:spcBef>
              <a:buNone/>
            </a:pPr>
            <a:r>
              <a:rPr lang="en-GB" sz="2800" b="0" dirty="0"/>
              <a:t>Helpful/essential conditions for second language learning</a:t>
            </a:r>
            <a:r>
              <a:rPr lang="en-GB" sz="2800" dirty="0"/>
              <a:t>  </a:t>
            </a:r>
            <a:r>
              <a:rPr lang="en-GB" sz="1800" b="0" dirty="0"/>
              <a:t>(Ellis, 2014; Macaro &amp; Graham 2013; Tomlinson 2013; Dornyei 2013)</a:t>
            </a:r>
          </a:p>
          <a:p>
            <a:pPr marL="457200" lvl="0" indent="-457200">
              <a:buFont typeface="+mj-lt"/>
              <a:buAutoNum type="arabicPeriod"/>
            </a:pPr>
            <a:r>
              <a:rPr lang="en-GB" sz="2800" b="0" dirty="0"/>
              <a:t>Predominant focus on </a:t>
            </a:r>
            <a:r>
              <a:rPr lang="en-GB" sz="2800" b="0" i="1" dirty="0"/>
              <a:t>meaning </a:t>
            </a:r>
          </a:p>
          <a:p>
            <a:pPr marL="457200" lvl="0" indent="-457200">
              <a:buFont typeface="+mj-lt"/>
              <a:buAutoNum type="arabicPeriod"/>
            </a:pPr>
            <a:r>
              <a:rPr lang="en-GB" sz="2800" dirty="0"/>
              <a:t>Opportunities to focus on </a:t>
            </a:r>
            <a:r>
              <a:rPr lang="en-GB" sz="2800" i="1" dirty="0"/>
              <a:t>form</a:t>
            </a:r>
            <a:endParaRPr lang="en-GB" sz="2800" b="0" i="1" dirty="0"/>
          </a:p>
          <a:p>
            <a:pPr marL="457200" lvl="0" indent="-457200">
              <a:buFont typeface="+mj-lt"/>
              <a:buAutoNum type="arabicPeriod"/>
            </a:pPr>
            <a:r>
              <a:rPr lang="en-GB" sz="2800" b="0" dirty="0"/>
              <a:t>Rich and meaningful exposure to language in use</a:t>
            </a:r>
          </a:p>
          <a:p>
            <a:pPr marL="457200" lvl="0" indent="-457200">
              <a:buFont typeface="+mj-lt"/>
              <a:buAutoNum type="arabicPeriod"/>
            </a:pPr>
            <a:r>
              <a:rPr lang="en-GB" sz="2800" b="0" dirty="0"/>
              <a:t>Opportunities for output/contextualised and purposeful </a:t>
            </a:r>
            <a:r>
              <a:rPr lang="en-GB" sz="2800" b="0" i="1" dirty="0"/>
              <a:t>communication</a:t>
            </a:r>
            <a:r>
              <a:rPr lang="en-GB" sz="2800" b="0" dirty="0"/>
              <a:t> in the L2 </a:t>
            </a:r>
          </a:p>
          <a:p>
            <a:pPr marL="457200" lvl="0" indent="-457200">
              <a:buFont typeface="+mj-lt"/>
              <a:buAutoNum type="arabicPeriod"/>
            </a:pPr>
            <a:r>
              <a:rPr lang="en-GB" sz="2800" b="0" dirty="0"/>
              <a:t>Opportunities to interact in the target language </a:t>
            </a:r>
          </a:p>
          <a:p>
            <a:pPr marL="457200" lvl="0" indent="-457200">
              <a:buFont typeface="+mj-lt"/>
              <a:buAutoNum type="arabicPeriod"/>
            </a:pPr>
            <a:r>
              <a:rPr lang="en-GB" sz="2800" b="0" dirty="0"/>
              <a:t>Cognitive and affective engagement</a:t>
            </a:r>
          </a:p>
          <a:p>
            <a:pPr marL="514350" indent="-514350">
              <a:buNone/>
            </a:pPr>
            <a:endParaRPr lang="en-GB" sz="2400" b="0" dirty="0"/>
          </a:p>
          <a:p>
            <a:pPr lvl="0"/>
            <a:endParaRPr lang="en-GB" sz="2400" b="0" dirty="0"/>
          </a:p>
          <a:p>
            <a:pPr marL="514350" indent="-514350">
              <a:buNone/>
            </a:pPr>
            <a:endParaRPr lang="en-GB" sz="2400" b="0" dirty="0"/>
          </a:p>
          <a:p>
            <a:pPr marL="514350" lvl="0" indent="-514350">
              <a:buNone/>
            </a:pPr>
            <a:endParaRPr lang="en-GB" sz="2400" b="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Teachers of MFL at KS3</a:t>
            </a:r>
          </a:p>
        </p:txBody>
      </p:sp>
      <p:sp>
        <p:nvSpPr>
          <p:cNvPr id="3" name="Content Placeholder 2"/>
          <p:cNvSpPr>
            <a:spLocks noGrp="1"/>
          </p:cNvSpPr>
          <p:nvPr>
            <p:ph idx="1"/>
          </p:nvPr>
        </p:nvSpPr>
        <p:spPr/>
        <p:txBody>
          <a:bodyPr>
            <a:normAutofit/>
          </a:bodyPr>
          <a:lstStyle/>
          <a:p>
            <a:r>
              <a:rPr lang="en-GB" b="0" dirty="0"/>
              <a:t>8 mid-career teachers of secondary school teachers of French, German &amp; Spanish</a:t>
            </a:r>
          </a:p>
          <a:p>
            <a:pPr>
              <a:buFont typeface="Wingdings"/>
              <a:buChar char="è"/>
            </a:pPr>
            <a:r>
              <a:rPr lang="en-GB" b="0" dirty="0">
                <a:sym typeface="Wingdings"/>
              </a:rPr>
              <a:t>Analysis of 15 lessons mainly KS3</a:t>
            </a:r>
          </a:p>
          <a:p>
            <a:pPr>
              <a:buFont typeface="Wingdings"/>
              <a:buChar char="è"/>
            </a:pPr>
            <a:r>
              <a:rPr lang="en-GB" b="0" dirty="0">
                <a:sym typeface="Wingdings"/>
              </a:rPr>
              <a:t>Interviews with teachers pre and post observation</a:t>
            </a:r>
          </a:p>
          <a:p>
            <a:pPr>
              <a:buFont typeface="Wingdings"/>
              <a:buChar char="è"/>
            </a:pPr>
            <a:r>
              <a:rPr lang="en-GB" dirty="0">
                <a:sym typeface="Wingdings"/>
              </a:rPr>
              <a:t>Analysis of materials and other curriculum docs.</a:t>
            </a:r>
            <a:endParaRPr lang="en-US" b="0" dirty="0"/>
          </a:p>
        </p:txBody>
      </p:sp>
    </p:spTree>
    <p:extLst>
      <p:ext uri="{BB962C8B-B14F-4D97-AF65-F5344CB8AC3E}">
        <p14:creationId xmlns:p14="http://schemas.microsoft.com/office/powerpoint/2010/main" val="762813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solidFill>
                  <a:schemeClr val="accent1"/>
                </a:solidFill>
              </a:rPr>
              <a:t>Questions</a:t>
            </a: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GB" sz="2800" b="0" dirty="0"/>
              <a:t>What kind of activities and classroom practices characterise the approach to teaching in KS3 MFL classrooms?</a:t>
            </a:r>
          </a:p>
          <a:p>
            <a:pPr marL="514350" lvl="0" indent="-514350">
              <a:buFont typeface="+mj-lt"/>
              <a:buAutoNum type="arabicPeriod"/>
            </a:pPr>
            <a:r>
              <a:rPr lang="en-GB" sz="2800" dirty="0"/>
              <a:t>What beliefs and principles in relation to teaching and learning languages are reflected in these classroom practices?</a:t>
            </a:r>
          </a:p>
          <a:p>
            <a:pPr marL="514350" lvl="0" indent="-514350">
              <a:buFont typeface="+mj-lt"/>
              <a:buAutoNum type="arabicPeriod"/>
            </a:pPr>
            <a:r>
              <a:rPr lang="en-GB" sz="2800" b="0" dirty="0"/>
              <a:t>How do these principles and practices relate to current theories of second language learning?</a:t>
            </a:r>
          </a:p>
          <a:p>
            <a:pPr marL="514350" indent="-514350">
              <a:buFont typeface="+mj-lt"/>
              <a:buAutoNum type="arabicPeriod"/>
            </a:pPr>
            <a:endParaRPr lang="en-GB" sz="2800" b="0" dirty="0"/>
          </a:p>
        </p:txBody>
      </p:sp>
    </p:spTree>
    <p:extLst>
      <p:ext uri="{BB962C8B-B14F-4D97-AF65-F5344CB8AC3E}">
        <p14:creationId xmlns:p14="http://schemas.microsoft.com/office/powerpoint/2010/main" val="4145748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1"/>
                </a:solidFill>
              </a:rPr>
              <a:t>Case studies</a:t>
            </a:r>
            <a:endParaRPr lang="en-US" sz="36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a:bodyPr>
          <a:lstStyle/>
          <a:p>
            <a:pPr>
              <a:buNone/>
            </a:pPr>
            <a:r>
              <a:rPr lang="en-GB" dirty="0">
                <a:solidFill>
                  <a:srgbClr val="FF0000"/>
                </a:solidFill>
              </a:rPr>
              <a:t>N	(Have you) heard in your training or anything about PPP, presentation practice production?</a:t>
            </a:r>
            <a:endParaRPr lang="en-GB" dirty="0">
              <a:solidFill>
                <a:srgbClr val="FF0000"/>
              </a:solidFill>
              <a:sym typeface="Wingdings"/>
            </a:endParaRPr>
          </a:p>
          <a:p>
            <a:pPr>
              <a:buNone/>
            </a:pPr>
            <a:r>
              <a:rPr lang="en-GB" dirty="0">
                <a:sym typeface="Wingdings"/>
              </a:rPr>
              <a:t>S	No (same answer for CLT, TBLT – also Alice)</a:t>
            </a:r>
          </a:p>
          <a:p>
            <a:pPr>
              <a:buNone/>
            </a:pPr>
            <a:r>
              <a:rPr lang="en-GB" dirty="0">
                <a:sym typeface="Wingdings"/>
              </a:rPr>
              <a:t>	Sarah did talk about </a:t>
            </a:r>
            <a:r>
              <a:rPr lang="en-GB" i="1" dirty="0">
                <a:sym typeface="Wingdings"/>
              </a:rPr>
              <a:t>spontaneous interaction, GW, PW, autonomy, individual differences, 4 skills, strategies</a:t>
            </a:r>
          </a:p>
          <a:p>
            <a:pPr>
              <a:buNone/>
            </a:pPr>
            <a:r>
              <a:rPr lang="en-GB" dirty="0">
                <a:sym typeface="Wingdings"/>
              </a:rPr>
              <a:t>These teachers do have views on the role of grammar, inductive learning, role of L1 &amp; L2, the importance of motivation</a:t>
            </a:r>
            <a:endParaRPr lang="en-GB" dirty="0"/>
          </a:p>
        </p:txBody>
      </p:sp>
    </p:spTree>
    <p:extLst>
      <p:ext uri="{BB962C8B-B14F-4D97-AF65-F5344CB8AC3E}">
        <p14:creationId xmlns:p14="http://schemas.microsoft.com/office/powerpoint/2010/main" val="3181662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solidFill>
                  <a:schemeClr val="accent1"/>
                </a:solidFill>
              </a:rPr>
              <a:t>How would you describe your approach (</a:t>
            </a:r>
            <a:r>
              <a:rPr lang="en-GB" sz="3600" b="1" dirty="0">
                <a:solidFill>
                  <a:srgbClr val="FF0000"/>
                </a:solidFill>
              </a:rPr>
              <a:t>ELT</a:t>
            </a:r>
            <a:r>
              <a:rPr lang="en-GB" sz="3600" dirty="0">
                <a:solidFill>
                  <a:schemeClr val="accent1"/>
                </a:solidFill>
              </a:rPr>
              <a:t>)</a:t>
            </a:r>
            <a:endParaRPr lang="en-US" sz="36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lnSpcReduction="10000"/>
          </a:bodyPr>
          <a:lstStyle/>
          <a:p>
            <a:r>
              <a:rPr lang="en-GB" i="1" dirty="0"/>
              <a:t>my style of teaching my emphasis has changed, I teach much more lexically these days, I don’t focus so much on grammar, err I focus more on recycling language I focus a lot more on reformulation of language for students.  And, I try, I feel now certainly compared to when I first started teaching that there’s a lot more real communication actually goes on in the classroom than when I first started teaching</a:t>
            </a:r>
            <a:endParaRPr lang="en-GB" b="0" dirty="0">
              <a:sym typeface="Wingdings"/>
            </a:endParaRPr>
          </a:p>
        </p:txBody>
      </p:sp>
    </p:spTree>
    <p:extLst>
      <p:ext uri="{BB962C8B-B14F-4D97-AF65-F5344CB8AC3E}">
        <p14:creationId xmlns:p14="http://schemas.microsoft.com/office/powerpoint/2010/main" val="318166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solidFill>
                  <a:schemeClr val="accent1"/>
                </a:solidFill>
              </a:rPr>
              <a:t>How would you describe your approach (</a:t>
            </a:r>
            <a:r>
              <a:rPr lang="en-GB" sz="3600" b="1" dirty="0">
                <a:solidFill>
                  <a:srgbClr val="FF0000"/>
                </a:solidFill>
              </a:rPr>
              <a:t>MFL</a:t>
            </a:r>
            <a:r>
              <a:rPr lang="en-GB" sz="3600" dirty="0">
                <a:solidFill>
                  <a:schemeClr val="accent1"/>
                </a:solidFill>
              </a:rPr>
              <a:t>)</a:t>
            </a:r>
            <a:endParaRPr lang="en-US" sz="3600" dirty="0">
              <a:solidFill>
                <a:schemeClr val="accent1"/>
              </a:solidFill>
            </a:endParaRPr>
          </a:p>
        </p:txBody>
      </p:sp>
      <p:sp>
        <p:nvSpPr>
          <p:cNvPr id="3" name="Content Placeholder 2"/>
          <p:cNvSpPr>
            <a:spLocks noGrp="1"/>
          </p:cNvSpPr>
          <p:nvPr>
            <p:ph idx="1"/>
          </p:nvPr>
        </p:nvSpPr>
        <p:spPr>
          <a:xfrm>
            <a:off x="457200" y="1340768"/>
            <a:ext cx="8229600" cy="4785395"/>
          </a:xfrm>
        </p:spPr>
        <p:txBody>
          <a:bodyPr>
            <a:normAutofit fontScale="92500" lnSpcReduction="10000"/>
          </a:bodyPr>
          <a:lstStyle/>
          <a:p>
            <a:r>
              <a:rPr lang="en-GB" dirty="0"/>
              <a:t>Okay what’s important to me is … mutual respect … for the boys I think mutual respect I have high expectations from them, I think it’s important to have a rapport with the students because I think unless you have this rapport, this give-and-take I don’t you can get the most out of them so I think hopefully they see me as somebody they can approach and speak to if they need to if they have problems.  I think if you have like a combination of that I think pretty much everything flows off that</a:t>
            </a:r>
            <a:endParaRPr lang="en-GB" b="0" dirty="0">
              <a:sym typeface="Wingdings"/>
            </a:endParaRPr>
          </a:p>
        </p:txBody>
      </p:sp>
    </p:spTree>
    <p:extLst>
      <p:ext uri="{BB962C8B-B14F-4D97-AF65-F5344CB8AC3E}">
        <p14:creationId xmlns:p14="http://schemas.microsoft.com/office/powerpoint/2010/main" val="3181662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Fluency vs. accuracy</a:t>
            </a:r>
          </a:p>
        </p:txBody>
      </p:sp>
      <p:sp>
        <p:nvSpPr>
          <p:cNvPr id="3" name="Content Placeholder 2"/>
          <p:cNvSpPr>
            <a:spLocks noGrp="1"/>
          </p:cNvSpPr>
          <p:nvPr>
            <p:ph idx="1"/>
          </p:nvPr>
        </p:nvSpPr>
        <p:spPr>
          <a:xfrm>
            <a:off x="457200" y="1412776"/>
            <a:ext cx="8229600" cy="4713387"/>
          </a:xfrm>
        </p:spPr>
        <p:txBody>
          <a:bodyPr>
            <a:normAutofit lnSpcReduction="10000"/>
          </a:bodyPr>
          <a:lstStyle/>
          <a:p>
            <a:r>
              <a:rPr lang="en-GB" sz="2400" dirty="0"/>
              <a:t>Emphasis in lessons on understanding, manipulating and producing grammar and lexis.  </a:t>
            </a:r>
            <a:r>
              <a:rPr lang="en-GB" sz="2400" dirty="0" err="1"/>
              <a:t>Decontextualised</a:t>
            </a:r>
            <a:r>
              <a:rPr lang="en-GB" sz="2400" dirty="0"/>
              <a:t> sentences of increasing complexity to be accurately produced:</a:t>
            </a:r>
          </a:p>
          <a:p>
            <a:pPr marL="0" indent="0">
              <a:buNone/>
            </a:pPr>
            <a:r>
              <a:rPr lang="en-GB" sz="2400" i="1" dirty="0"/>
              <a:t>when I teach I always teach with a structure in mind and then the vocabulary comes – it has to come at the same time but the structure they know is the most important thing really, and then, so, I’d say that’s the thing that I want everybody to be able to use </a:t>
            </a:r>
            <a:r>
              <a:rPr lang="en-GB" sz="2400" dirty="0"/>
              <a:t>(Alice interview 2)</a:t>
            </a:r>
          </a:p>
          <a:p>
            <a:pPr marL="0" indent="361950"/>
            <a:r>
              <a:rPr lang="en-GB" sz="2400" dirty="0"/>
              <a:t>Form takes priority over meaning</a:t>
            </a:r>
          </a:p>
          <a:p>
            <a:pPr marL="0" indent="0">
              <a:buNone/>
            </a:pPr>
            <a:r>
              <a:rPr lang="en-GB" sz="2400" i="1" dirty="0"/>
              <a:t>I don’t mind what they say as long as it’s in perfect German </a:t>
            </a:r>
          </a:p>
          <a:p>
            <a:pPr marL="361950" indent="-361950"/>
            <a:r>
              <a:rPr lang="en-GB" sz="2400" dirty="0"/>
              <a:t>Grammar</a:t>
            </a:r>
            <a:r>
              <a:rPr lang="en-GB" sz="2400" i="1" dirty="0"/>
              <a:t> </a:t>
            </a:r>
            <a:r>
              <a:rPr lang="en-GB" sz="2400" dirty="0"/>
              <a:t>seen as empowering students to create their own meanings</a:t>
            </a:r>
          </a:p>
          <a:p>
            <a:pPr marL="0" indent="0">
              <a:buNone/>
            </a:pPr>
            <a:endParaRPr lang="en-GB" sz="2400" dirty="0"/>
          </a:p>
        </p:txBody>
      </p:sp>
    </p:spTree>
    <p:extLst>
      <p:ext uri="{BB962C8B-B14F-4D97-AF65-F5344CB8AC3E}">
        <p14:creationId xmlns:p14="http://schemas.microsoft.com/office/powerpoint/2010/main" val="318166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en-GB" dirty="0"/>
              <a:t>Use of </a:t>
            </a:r>
            <a:r>
              <a:rPr lang="en-GB" dirty="0" err="1"/>
              <a:t>metalanguage</a:t>
            </a:r>
            <a:endParaRPr lang="en-US" dirty="0"/>
          </a:p>
        </p:txBody>
      </p:sp>
      <p:sp>
        <p:nvSpPr>
          <p:cNvPr id="3" name="Content Placeholder 2"/>
          <p:cNvSpPr>
            <a:spLocks noGrp="1"/>
          </p:cNvSpPr>
          <p:nvPr>
            <p:ph idx="1"/>
          </p:nvPr>
        </p:nvSpPr>
        <p:spPr>
          <a:xfrm>
            <a:off x="457200" y="1196752"/>
            <a:ext cx="8229600" cy="4929411"/>
          </a:xfrm>
        </p:spPr>
        <p:txBody>
          <a:bodyPr>
            <a:noAutofit/>
          </a:bodyPr>
          <a:lstStyle/>
          <a:p>
            <a:pPr>
              <a:spcBef>
                <a:spcPts val="0"/>
              </a:spcBef>
            </a:pPr>
            <a:r>
              <a:rPr lang="en-GB" sz="2400" dirty="0">
                <a:solidFill>
                  <a:srgbClr val="FF0000"/>
                </a:solidFill>
              </a:rPr>
              <a:t>Sarah gets her students to analyse sentences and verb phases using </a:t>
            </a:r>
            <a:r>
              <a:rPr lang="en-GB" sz="2400" dirty="0" err="1">
                <a:solidFill>
                  <a:srgbClr val="FF0000"/>
                </a:solidFill>
              </a:rPr>
              <a:t>metalanguage</a:t>
            </a:r>
            <a:endParaRPr lang="en-GB" sz="2400" dirty="0">
              <a:solidFill>
                <a:srgbClr val="FF0000"/>
              </a:solidFill>
            </a:endParaRPr>
          </a:p>
          <a:p>
            <a:pPr marL="0" indent="0">
              <a:spcBef>
                <a:spcPts val="0"/>
              </a:spcBef>
              <a:buNone/>
              <a:tabLst>
                <a:tab pos="0" algn="l"/>
              </a:tabLst>
            </a:pPr>
            <a:r>
              <a:rPr lang="en-GB" sz="2400" i="1" dirty="0"/>
              <a:t>from year seven, I think it’s really important for them to know the grammar terminology,  … like from talking to them about cognate to looking at synonyms when they’re getting maybe into Key Stage four we maybe look at synonyms and idioms in key stage five and ... </a:t>
            </a:r>
          </a:p>
          <a:p>
            <a:pPr marL="266700" indent="-266700">
              <a:spcBef>
                <a:spcPts val="0"/>
              </a:spcBef>
              <a:tabLst>
                <a:tab pos="361950" algn="l"/>
              </a:tabLst>
            </a:pPr>
            <a:r>
              <a:rPr lang="en-GB" sz="2400" dirty="0">
                <a:solidFill>
                  <a:srgbClr val="FF0000"/>
                </a:solidFill>
              </a:rPr>
              <a:t>This can be traced back clearly to her own schooling</a:t>
            </a:r>
          </a:p>
          <a:p>
            <a:pPr marL="0" indent="0">
              <a:spcBef>
                <a:spcPts val="0"/>
              </a:spcBef>
              <a:buNone/>
              <a:tabLst>
                <a:tab pos="0" algn="l"/>
              </a:tabLst>
            </a:pPr>
            <a:r>
              <a:rPr lang="en-GB" sz="2400" i="1" dirty="0"/>
              <a:t>I went to Spanish School who had a GREAT focus on grammatical terms and what have you so it wasn’t we would be at the age of seven or eight, like slicing up our sentences and that’s where’s the noun where are the pronouns, where’s the adjectives, the adverbs, so from a very early age,  … and I thought, you know, it’s important to know how to, to </a:t>
            </a:r>
            <a:r>
              <a:rPr lang="en-GB" sz="2400" i="1" dirty="0" err="1"/>
              <a:t>underSTAND</a:t>
            </a:r>
            <a:r>
              <a:rPr lang="en-GB" sz="2400" i="1" dirty="0"/>
              <a:t> </a:t>
            </a:r>
            <a:endParaRPr lang="en-US" sz="2400" i="1"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9</a:t>
            </a:fld>
            <a:endParaRPr lang="en-US">
              <a:solidFill>
                <a:prstClr val="black">
                  <a:tint val="75000"/>
                </a:prst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lstStyle/>
          <a:p>
            <a:r>
              <a:rPr lang="en-US" dirty="0">
                <a:solidFill>
                  <a:schemeClr val="accent1"/>
                </a:solidFill>
              </a:rPr>
              <a:t>Synthetic </a:t>
            </a:r>
            <a:r>
              <a:rPr lang="en-US" dirty="0" err="1">
                <a:solidFill>
                  <a:schemeClr val="accent1"/>
                </a:solidFill>
              </a:rPr>
              <a:t>vs</a:t>
            </a:r>
            <a:r>
              <a:rPr lang="en-US" dirty="0">
                <a:solidFill>
                  <a:schemeClr val="accent1"/>
                </a:solidFill>
              </a:rPr>
              <a:t> analytic approaches</a:t>
            </a:r>
          </a:p>
        </p:txBody>
      </p:sp>
      <p:sp>
        <p:nvSpPr>
          <p:cNvPr id="3" name="Content Placeholder 2"/>
          <p:cNvSpPr>
            <a:spLocks noGrp="1"/>
          </p:cNvSpPr>
          <p:nvPr>
            <p:ph idx="1"/>
          </p:nvPr>
        </p:nvSpPr>
        <p:spPr>
          <a:xfrm>
            <a:off x="457200" y="1340768"/>
            <a:ext cx="8229600" cy="4785395"/>
          </a:xfrm>
        </p:spPr>
        <p:txBody>
          <a:bodyPr>
            <a:normAutofit fontScale="77500" lnSpcReduction="20000"/>
          </a:bodyPr>
          <a:lstStyle/>
          <a:p>
            <a:r>
              <a:rPr lang="en-GB" dirty="0">
                <a:sym typeface="Wingdings"/>
              </a:rPr>
              <a:t>Much of the lessons focus on presentation and practice (with little evidence of 3</a:t>
            </a:r>
            <a:r>
              <a:rPr lang="en-GB" baseline="30000" dirty="0">
                <a:sym typeface="Wingdings"/>
              </a:rPr>
              <a:t>rd</a:t>
            </a:r>
            <a:r>
              <a:rPr lang="en-GB" dirty="0">
                <a:sym typeface="Wingdings"/>
              </a:rPr>
              <a:t> P in PPP).</a:t>
            </a:r>
          </a:p>
          <a:p>
            <a:pPr marL="0" indent="0">
              <a:buNone/>
            </a:pPr>
            <a:r>
              <a:rPr lang="en-GB" i="1" dirty="0"/>
              <a:t>the best lessons for me are where I teach a structure, so right this is how – we work it out, they tell me how it works, we do some practice and then there’s room for </a:t>
            </a:r>
            <a:r>
              <a:rPr lang="en-GB" i="1" dirty="0">
                <a:solidFill>
                  <a:srgbClr val="FF0000"/>
                </a:solidFill>
              </a:rPr>
              <a:t>creativity</a:t>
            </a:r>
            <a:r>
              <a:rPr lang="en-GB" i="1" dirty="0"/>
              <a:t> with that structure.</a:t>
            </a:r>
            <a:endParaRPr lang="en-GB" i="1" dirty="0">
              <a:sym typeface="Wingdings"/>
            </a:endParaRPr>
          </a:p>
          <a:p>
            <a:r>
              <a:rPr lang="en-GB" b="0" dirty="0">
                <a:sym typeface="Wingdings"/>
              </a:rPr>
              <a:t>The use of levels encourages a view of language as increasingly complex sentences.  Incremental mastery</a:t>
            </a:r>
          </a:p>
          <a:p>
            <a:pPr marL="0" indent="0">
              <a:buNone/>
            </a:pPr>
            <a:r>
              <a:rPr lang="en-GB" i="1" dirty="0"/>
              <a:t>it seems logical to me that you start with the present tense, that then lends itself to the imperfect tense, then you can talk about the conditional tense, there’s a sort of step-by-step progression, there’s sort of a natural sort of organic link between this way of doing things and I think once you’ve got that wider understanding of how a language works obviously </a:t>
            </a:r>
            <a:endParaRPr lang="en-GB" b="0" i="1" dirty="0">
              <a:sym typeface="Wingdings"/>
            </a:endParaRPr>
          </a:p>
          <a:p>
            <a:endParaRPr lang="en-GB" b="0" dirty="0">
              <a:sym typeface="Wingdings"/>
            </a:endParaRPr>
          </a:p>
        </p:txBody>
      </p:sp>
    </p:spTree>
    <p:extLst>
      <p:ext uri="{BB962C8B-B14F-4D97-AF65-F5344CB8AC3E}">
        <p14:creationId xmlns:p14="http://schemas.microsoft.com/office/powerpoint/2010/main" val="3181662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GB" dirty="0"/>
              <a:t>Motivation and games 1</a:t>
            </a:r>
            <a:endParaRPr lang="en-US" dirty="0"/>
          </a:p>
        </p:txBody>
      </p:sp>
      <p:sp>
        <p:nvSpPr>
          <p:cNvPr id="3" name="Content Placeholder 2"/>
          <p:cNvSpPr>
            <a:spLocks noGrp="1"/>
          </p:cNvSpPr>
          <p:nvPr>
            <p:ph idx="1"/>
          </p:nvPr>
        </p:nvSpPr>
        <p:spPr>
          <a:xfrm>
            <a:off x="457200" y="1124744"/>
            <a:ext cx="8229600" cy="5001419"/>
          </a:xfrm>
        </p:spPr>
        <p:txBody>
          <a:bodyPr>
            <a:normAutofit fontScale="85000" lnSpcReduction="20000"/>
          </a:bodyPr>
          <a:lstStyle/>
          <a:p>
            <a:r>
              <a:rPr lang="en-GB" dirty="0"/>
              <a:t>Games or game-like activities featured in most lessons.</a:t>
            </a:r>
          </a:p>
          <a:p>
            <a:pPr>
              <a:buNone/>
            </a:pPr>
            <a:r>
              <a:rPr lang="en-GB" i="1" dirty="0">
                <a:solidFill>
                  <a:srgbClr val="FF0000"/>
                </a:solidFill>
              </a:rPr>
              <a:t>N	What kinds of things do you do to keep students engaged?</a:t>
            </a:r>
          </a:p>
          <a:p>
            <a:pPr>
              <a:buNone/>
            </a:pPr>
            <a:r>
              <a:rPr lang="en-GB" i="1" dirty="0">
                <a:solidFill>
                  <a:srgbClr val="3333FF"/>
                </a:solidFill>
              </a:rPr>
              <a:t>S	KS3 lots of games, okay so even a lot of my starters are games I do a game called taboo…</a:t>
            </a:r>
          </a:p>
          <a:p>
            <a:r>
              <a:rPr lang="en-GB" dirty="0"/>
              <a:t>Good games provide quality and quantity of input, interaction and output, meaning and communication. They need to be appropriate to learners age and general cognitive level as well as to their level of proficiency</a:t>
            </a:r>
            <a:br>
              <a:rPr lang="en-GB" dirty="0"/>
            </a:br>
            <a:br>
              <a:rPr lang="en-GB" dirty="0"/>
            </a:br>
            <a:r>
              <a:rPr lang="en-GB" dirty="0"/>
              <a:t>All the games we observed provided impoverished language practice and lacked</a:t>
            </a:r>
          </a:p>
          <a:p>
            <a:endParaRPr lang="en-US"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11</a:t>
            </a:fld>
            <a:endParaRPr lang="en-US">
              <a:solidFill>
                <a:prstClr val="black">
                  <a:tint val="75000"/>
                </a:prst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000" dirty="0"/>
              <a:t>Principle 1 &amp; 2:  Focus on meaning vs. focus on form</a:t>
            </a:r>
          </a:p>
        </p:txBody>
      </p:sp>
      <p:sp>
        <p:nvSpPr>
          <p:cNvPr id="3" name="Content Placeholder 2"/>
          <p:cNvSpPr>
            <a:spLocks noGrp="1"/>
          </p:cNvSpPr>
          <p:nvPr>
            <p:ph idx="1"/>
          </p:nvPr>
        </p:nvSpPr>
        <p:spPr>
          <a:xfrm>
            <a:off x="457200" y="1268760"/>
            <a:ext cx="8229600" cy="4857403"/>
          </a:xfrm>
        </p:spPr>
        <p:txBody>
          <a:bodyPr>
            <a:normAutofit fontScale="92500" lnSpcReduction="20000"/>
          </a:bodyPr>
          <a:lstStyle/>
          <a:p>
            <a:pPr marL="0" indent="0">
              <a:buNone/>
            </a:pPr>
            <a:r>
              <a:rPr lang="en-GB" sz="2400" dirty="0"/>
              <a:t>Form (</a:t>
            </a:r>
            <a:r>
              <a:rPr lang="en-GB" sz="2400" dirty="0" err="1"/>
              <a:t>FonFS</a:t>
            </a:r>
            <a:r>
              <a:rPr lang="en-GB" sz="2400" dirty="0"/>
              <a:t>) prioritised over </a:t>
            </a:r>
            <a:r>
              <a:rPr lang="en-GB" sz="2400" dirty="0" err="1"/>
              <a:t>FoM</a:t>
            </a:r>
            <a:endParaRPr lang="en-GB" sz="2400" dirty="0"/>
          </a:p>
          <a:p>
            <a:pPr marL="0" indent="0">
              <a:buNone/>
            </a:pPr>
            <a:endParaRPr lang="en-GB" sz="2400" dirty="0"/>
          </a:p>
          <a:p>
            <a:pPr marL="0" indent="0">
              <a:buNone/>
            </a:pPr>
            <a:r>
              <a:rPr lang="en-GB" sz="2400" dirty="0"/>
              <a:t>No information gap, opinion gap, no need to find out anything from partner/group members.  No tasks or problems to solve, no outcomes.</a:t>
            </a:r>
          </a:p>
          <a:p>
            <a:pPr marL="0" indent="0">
              <a:buNone/>
            </a:pPr>
            <a:endParaRPr lang="en-GB" sz="2400" dirty="0"/>
          </a:p>
          <a:p>
            <a:pPr marL="0" indent="0">
              <a:buNone/>
            </a:pPr>
            <a:r>
              <a:rPr lang="en-GB" sz="2400" dirty="0"/>
              <a:t>Focus on producing isolated, de-contextualised and untrue sentences to manipulate structures.</a:t>
            </a:r>
          </a:p>
          <a:p>
            <a:pPr marL="0" indent="0">
              <a:buNone/>
            </a:pPr>
            <a:r>
              <a:rPr lang="en-GB" sz="2400" i="1" dirty="0"/>
              <a:t>I don’t mind what they say as long as it’s in perfect German</a:t>
            </a:r>
          </a:p>
          <a:p>
            <a:pPr marL="0" indent="0">
              <a:buNone/>
            </a:pPr>
            <a:endParaRPr lang="en-GB" sz="2400" dirty="0"/>
          </a:p>
          <a:p>
            <a:pPr marL="0" indent="0">
              <a:buNone/>
            </a:pPr>
            <a:r>
              <a:rPr lang="en-GB" sz="2400" dirty="0"/>
              <a:t>Structures learned and practised in order to enable learners to communicate at some later stage.  </a:t>
            </a:r>
          </a:p>
          <a:p>
            <a:pPr marL="0" indent="0">
              <a:buNone/>
            </a:pPr>
            <a:endParaRPr lang="en-GB" sz="2400" dirty="0"/>
          </a:p>
          <a:p>
            <a:pPr marL="0" indent="0">
              <a:buNone/>
            </a:pPr>
            <a:r>
              <a:rPr lang="en-GB" sz="2400" dirty="0"/>
              <a:t>Assessment based on demonstrating ability to use particular forms.  Levels assigned based on tenses, opinions, reasons (relative clauses)</a:t>
            </a:r>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12</a:t>
            </a:fld>
            <a:endParaRPr lang="en-US">
              <a:solidFill>
                <a:prstClr val="black">
                  <a:tint val="75000"/>
                </a:prstClr>
              </a:solidFill>
            </a:endParaRPr>
          </a:p>
        </p:txBody>
      </p:sp>
    </p:spTree>
    <p:extLst>
      <p:ext uri="{BB962C8B-B14F-4D97-AF65-F5344CB8AC3E}">
        <p14:creationId xmlns:p14="http://schemas.microsoft.com/office/powerpoint/2010/main" val="700861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Principles 1 &amp; 2: Focus on meaning/form</a:t>
            </a:r>
          </a:p>
        </p:txBody>
      </p:sp>
      <p:sp>
        <p:nvSpPr>
          <p:cNvPr id="3" name="Content Placeholder 2"/>
          <p:cNvSpPr>
            <a:spLocks noGrp="1"/>
          </p:cNvSpPr>
          <p:nvPr>
            <p:ph idx="1"/>
          </p:nvPr>
        </p:nvSpPr>
        <p:spPr/>
        <p:txBody>
          <a:bodyPr>
            <a:normAutofit/>
          </a:bodyPr>
          <a:lstStyle/>
          <a:p>
            <a:r>
              <a:rPr lang="en-GB" dirty="0"/>
              <a:t>Alice ‘</a:t>
            </a:r>
            <a:r>
              <a:rPr lang="en-GB" sz="2800" i="1" dirty="0"/>
              <a:t>eventually the idea is that they can use and apply these structures in any context they wish but I think yes – at the moment they are very much at the practice stage’. </a:t>
            </a:r>
          </a:p>
          <a:p>
            <a:r>
              <a:rPr lang="en-GB" dirty="0"/>
              <a:t>Understanding grammar is seen as empowering students to use language independently.</a:t>
            </a:r>
          </a:p>
          <a:p>
            <a:r>
              <a:rPr lang="en-GB" dirty="0"/>
              <a:t>Alice traces this back to her PGCE – </a:t>
            </a:r>
            <a:r>
              <a:rPr lang="en-GB" dirty="0" err="1"/>
              <a:t>swingback</a:t>
            </a:r>
            <a:r>
              <a:rPr lang="en-GB" dirty="0"/>
              <a:t> from CLT to grammar</a:t>
            </a:r>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13</a:t>
            </a:fld>
            <a:endParaRPr lang="en-US">
              <a:solidFill>
                <a:prstClr val="black">
                  <a:tint val="75000"/>
                </a:prst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noAutofit/>
          </a:bodyPr>
          <a:lstStyle/>
          <a:p>
            <a:br>
              <a:rPr lang="en-GB" sz="2800" dirty="0"/>
            </a:br>
            <a:r>
              <a:rPr lang="en-GB" sz="3200" dirty="0"/>
              <a:t>Principle 3: R</a:t>
            </a:r>
            <a:r>
              <a:rPr lang="en-GB" sz="3200" b="0" dirty="0"/>
              <a:t>ich </a:t>
            </a:r>
            <a:r>
              <a:rPr lang="en-GB" sz="3200" dirty="0"/>
              <a:t>and</a:t>
            </a:r>
            <a:r>
              <a:rPr lang="en-GB" sz="3200" b="0" dirty="0"/>
              <a:t> meaningful exposure to language in use</a:t>
            </a:r>
            <a:br>
              <a:rPr lang="en-GB" sz="2800" b="0" dirty="0"/>
            </a:br>
            <a:endParaRPr lang="en-GB" sz="2800" dirty="0"/>
          </a:p>
        </p:txBody>
      </p:sp>
      <p:sp>
        <p:nvSpPr>
          <p:cNvPr id="3" name="Content Placeholder 2"/>
          <p:cNvSpPr>
            <a:spLocks noGrp="1"/>
          </p:cNvSpPr>
          <p:nvPr>
            <p:ph idx="1"/>
          </p:nvPr>
        </p:nvSpPr>
        <p:spPr/>
        <p:txBody>
          <a:bodyPr>
            <a:normAutofit fontScale="92500" lnSpcReduction="10000"/>
          </a:bodyPr>
          <a:lstStyle/>
          <a:p>
            <a:r>
              <a:rPr lang="en-GB" sz="3000" dirty="0"/>
              <a:t>No authentic materials, highly contrived examples</a:t>
            </a:r>
          </a:p>
          <a:p>
            <a:pPr>
              <a:buNone/>
            </a:pPr>
            <a:r>
              <a:rPr lang="en-GB" sz="3000" i="1" dirty="0"/>
              <a:t>	</a:t>
            </a:r>
            <a:r>
              <a:rPr lang="en-GB" sz="3000" i="1" dirty="0">
                <a:solidFill>
                  <a:srgbClr val="FF0000"/>
                </a:solidFill>
              </a:rPr>
              <a:t>N: Where do you get them from, the readings?</a:t>
            </a:r>
            <a:br>
              <a:rPr lang="en-GB" sz="3000" i="1" dirty="0"/>
            </a:br>
            <a:r>
              <a:rPr lang="en-GB" sz="3000" i="1" dirty="0">
                <a:solidFill>
                  <a:schemeClr val="accent1"/>
                </a:solidFill>
              </a:rPr>
              <a:t>T:	I make them up, usually.</a:t>
            </a:r>
          </a:p>
          <a:p>
            <a:r>
              <a:rPr lang="en-GB" sz="3000" dirty="0"/>
              <a:t>Snippets of texts, contrived listening comprehension, lack of context</a:t>
            </a:r>
          </a:p>
          <a:p>
            <a:r>
              <a:rPr lang="en-GB" sz="3000" dirty="0"/>
              <a:t>No information on target culture.  Simple, specially written texts about Harry Potter, English and American Films, fictional children describing their fictional and very unreal lives, activities, bedrooms, contents of bags, likes and dislikes, etc.</a:t>
            </a:r>
            <a:endParaRPr lang="en-GB" sz="2400"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14</a:t>
            </a:fld>
            <a:endParaRPr lang="en-US">
              <a:solidFill>
                <a:prstClr val="black">
                  <a:tint val="75000"/>
                </a:prstClr>
              </a:solidFill>
            </a:endParaRPr>
          </a:p>
        </p:txBody>
      </p:sp>
    </p:spTree>
    <p:extLst>
      <p:ext uri="{BB962C8B-B14F-4D97-AF65-F5344CB8AC3E}">
        <p14:creationId xmlns:p14="http://schemas.microsoft.com/office/powerpoint/2010/main" val="2747325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sz="2200" b="0" dirty="0"/>
              <a:t>Ich bin ziemlich sportlich. Im Frühling spiele ich Tennis. Im Sommer gehe ich jeden Tag schwimmen.....Im Herbst ist das Wetter oft nicht so gut, also spiele ich mit meinen Freunden im Sportzentrum Basketball. Im Winter spiele ich in der Schule Fußball. Meine Freundin Lena ist nicht so sportlich. Im Frühling und Sommer geht sie einkaufen...Im Winter geht sie ins Kino oder sieht fern...</a:t>
            </a:r>
            <a:br>
              <a:rPr lang="de-DE" sz="2200" b="0" dirty="0"/>
            </a:br>
            <a:endParaRPr lang="en-GB" sz="2200" b="0" dirty="0"/>
          </a:p>
          <a:p>
            <a:r>
              <a:rPr lang="en-GB" sz="2200" b="0" dirty="0"/>
              <a:t>I’m quite a sporty person.  In the Spring I play tennis.  In Summer I go swimming every day. In Autumn the weather is often not very good, so I play basketball in the sports centre with my friends.   In Winter I play football at school.  My friend Lena is not very sporty.  In Spring and Summer she goes shopping. In Winter she goes to the cinema or watches television.</a:t>
            </a:r>
          </a:p>
          <a:p>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200" b="0" dirty="0" err="1"/>
              <a:t>Hola</a:t>
            </a:r>
            <a:r>
              <a:rPr lang="en-GB" sz="2200" b="0" dirty="0"/>
              <a:t>.  Me llama Harry Potter.  </a:t>
            </a:r>
            <a:r>
              <a:rPr lang="en-GB" sz="2200" b="0" dirty="0" err="1"/>
              <a:t>Tengo</a:t>
            </a:r>
            <a:r>
              <a:rPr lang="en-GB" sz="2200" b="0" dirty="0"/>
              <a:t> los </a:t>
            </a:r>
            <a:r>
              <a:rPr lang="en-GB" sz="2200" b="0" dirty="0" err="1"/>
              <a:t>ojos</a:t>
            </a:r>
            <a:r>
              <a:rPr lang="en-GB" sz="2200" b="0" dirty="0"/>
              <a:t> </a:t>
            </a:r>
            <a:r>
              <a:rPr lang="en-GB" sz="2200" b="0" dirty="0" err="1"/>
              <a:t>azules</a:t>
            </a:r>
            <a:r>
              <a:rPr lang="en-GB" sz="2200" b="0" dirty="0"/>
              <a:t> y </a:t>
            </a:r>
            <a:r>
              <a:rPr lang="en-GB" sz="2200" b="0" dirty="0" err="1"/>
              <a:t>llevo</a:t>
            </a:r>
            <a:r>
              <a:rPr lang="en-GB" sz="2200" b="0" dirty="0"/>
              <a:t> </a:t>
            </a:r>
            <a:r>
              <a:rPr lang="en-GB" sz="2200" b="0" dirty="0" err="1"/>
              <a:t>gafas</a:t>
            </a:r>
            <a:r>
              <a:rPr lang="en-GB" sz="2200" b="0" dirty="0"/>
              <a:t>.  </a:t>
            </a:r>
            <a:r>
              <a:rPr lang="en-GB" sz="2200" b="0" dirty="0" err="1"/>
              <a:t>Tengo</a:t>
            </a:r>
            <a:r>
              <a:rPr lang="en-GB" sz="2200" b="0" dirty="0"/>
              <a:t> el </a:t>
            </a:r>
            <a:r>
              <a:rPr lang="en-GB" sz="2200" b="0" dirty="0" err="1"/>
              <a:t>pelo</a:t>
            </a:r>
            <a:r>
              <a:rPr lang="en-GB" sz="2200" b="0" dirty="0"/>
              <a:t> </a:t>
            </a:r>
            <a:r>
              <a:rPr lang="en-GB" sz="2200" b="0" dirty="0" err="1"/>
              <a:t>corto</a:t>
            </a:r>
            <a:r>
              <a:rPr lang="en-GB" sz="2200" b="0" dirty="0"/>
              <a:t>, negro y </a:t>
            </a:r>
            <a:r>
              <a:rPr lang="en-GB" sz="2200" b="0" dirty="0" err="1"/>
              <a:t>liso</a:t>
            </a:r>
            <a:r>
              <a:rPr lang="en-GB" sz="2200" b="0" dirty="0"/>
              <a:t>.  Soy </a:t>
            </a:r>
            <a:r>
              <a:rPr lang="en-GB" sz="2200" b="0" dirty="0" err="1"/>
              <a:t>delgado</a:t>
            </a:r>
            <a:r>
              <a:rPr lang="en-GB" sz="2200" b="0" dirty="0"/>
              <a:t> y un </a:t>
            </a:r>
            <a:r>
              <a:rPr lang="en-GB" sz="2200" b="0" dirty="0" err="1"/>
              <a:t>poco</a:t>
            </a:r>
            <a:r>
              <a:rPr lang="en-GB" sz="2200" b="0" dirty="0"/>
              <a:t> </a:t>
            </a:r>
            <a:r>
              <a:rPr lang="en-GB" sz="2200" b="0" dirty="0" err="1"/>
              <a:t>bajo</a:t>
            </a:r>
            <a:r>
              <a:rPr lang="en-GB" sz="2200" b="0" dirty="0"/>
              <a:t>. Soy </a:t>
            </a:r>
            <a:r>
              <a:rPr lang="en-GB" sz="2200" b="0" dirty="0" err="1"/>
              <a:t>muy</a:t>
            </a:r>
            <a:r>
              <a:rPr lang="en-GB" sz="2200" b="0" dirty="0"/>
              <a:t> simpatico y </a:t>
            </a:r>
            <a:r>
              <a:rPr lang="en-GB" sz="2200" b="0" dirty="0" err="1"/>
              <a:t>bastante</a:t>
            </a:r>
            <a:r>
              <a:rPr lang="en-GB" sz="2200" b="0" dirty="0"/>
              <a:t> </a:t>
            </a:r>
            <a:r>
              <a:rPr lang="en-GB" sz="2200" b="0" dirty="0" err="1"/>
              <a:t>inteligente</a:t>
            </a:r>
            <a:r>
              <a:rPr lang="en-GB" sz="2200" b="0" dirty="0"/>
              <a:t>, </a:t>
            </a:r>
            <a:r>
              <a:rPr lang="en-GB" sz="2200" b="0" dirty="0" err="1"/>
              <a:t>pero</a:t>
            </a:r>
            <a:r>
              <a:rPr lang="en-GB" sz="2200" b="0" dirty="0"/>
              <a:t> no soy </a:t>
            </a:r>
            <a:r>
              <a:rPr lang="en-GB" sz="2200" b="0" dirty="0" err="1"/>
              <a:t>guapo</a:t>
            </a:r>
            <a:r>
              <a:rPr lang="en-GB" sz="2200" b="0" dirty="0"/>
              <a:t> en mi opinion.  Sin embargo mi </a:t>
            </a:r>
            <a:r>
              <a:rPr lang="en-GB" sz="2200" b="0" dirty="0" err="1"/>
              <a:t>amiga</a:t>
            </a:r>
            <a:r>
              <a:rPr lang="en-GB" sz="2200" b="0" dirty="0"/>
              <a:t> Hermione </a:t>
            </a:r>
            <a:r>
              <a:rPr lang="en-GB" sz="2200" b="0" dirty="0" err="1"/>
              <a:t>es</a:t>
            </a:r>
            <a:r>
              <a:rPr lang="en-GB" sz="2200" b="0" dirty="0"/>
              <a:t> </a:t>
            </a:r>
            <a:r>
              <a:rPr lang="en-GB" sz="2200" b="0" dirty="0" err="1"/>
              <a:t>muy</a:t>
            </a:r>
            <a:r>
              <a:rPr lang="en-GB" sz="2200" b="0" dirty="0"/>
              <a:t> </a:t>
            </a:r>
            <a:r>
              <a:rPr lang="en-GB" sz="2200" b="0" dirty="0" err="1"/>
              <a:t>inteligente</a:t>
            </a:r>
            <a:r>
              <a:rPr lang="en-GB" sz="2200" b="0" dirty="0"/>
              <a:t> y </a:t>
            </a:r>
            <a:r>
              <a:rPr lang="en-GB" sz="2200" b="0" dirty="0" err="1"/>
              <a:t>es</a:t>
            </a:r>
            <a:r>
              <a:rPr lang="en-GB" sz="2200" b="0" dirty="0"/>
              <a:t> </a:t>
            </a:r>
            <a:r>
              <a:rPr lang="en-GB" sz="2200" b="0" dirty="0" err="1"/>
              <a:t>tambien</a:t>
            </a:r>
            <a:r>
              <a:rPr lang="en-GB" sz="2200" b="0" dirty="0"/>
              <a:t> </a:t>
            </a:r>
            <a:r>
              <a:rPr lang="en-GB" sz="2200" b="0" dirty="0" err="1"/>
              <a:t>guapisima</a:t>
            </a:r>
            <a:r>
              <a:rPr lang="en-GB" sz="2200" b="0" dirty="0"/>
              <a:t>, </a:t>
            </a:r>
            <a:r>
              <a:rPr lang="en-GB" sz="2200" b="0" dirty="0" err="1"/>
              <a:t>pero</a:t>
            </a:r>
            <a:r>
              <a:rPr lang="en-GB" sz="2200" b="0" dirty="0"/>
              <a:t> a </a:t>
            </a:r>
            <a:r>
              <a:rPr lang="en-GB" sz="2200" b="0" dirty="0" err="1"/>
              <a:t>veces</a:t>
            </a:r>
            <a:r>
              <a:rPr lang="en-GB" sz="2200" b="0" dirty="0"/>
              <a:t> no </a:t>
            </a:r>
            <a:r>
              <a:rPr lang="en-GB" sz="2200" b="0" dirty="0" err="1"/>
              <a:t>es</a:t>
            </a:r>
            <a:r>
              <a:rPr lang="en-GB" sz="2200" b="0" dirty="0"/>
              <a:t> </a:t>
            </a:r>
            <a:r>
              <a:rPr lang="en-GB" sz="2200" b="0" dirty="0" err="1"/>
              <a:t>divertida</a:t>
            </a:r>
            <a:r>
              <a:rPr lang="en-GB" sz="2200" b="0" dirty="0"/>
              <a:t>.  </a:t>
            </a:r>
            <a:r>
              <a:rPr lang="en-GB" sz="2200" b="0" dirty="0" err="1"/>
              <a:t>Tiene</a:t>
            </a:r>
            <a:r>
              <a:rPr lang="en-GB" sz="2200" b="0" dirty="0"/>
              <a:t> el </a:t>
            </a:r>
            <a:r>
              <a:rPr lang="en-GB" sz="2200" b="0" dirty="0" err="1"/>
              <a:t>pelo</a:t>
            </a:r>
            <a:r>
              <a:rPr lang="en-GB" sz="2200" b="0" dirty="0"/>
              <a:t> largo, </a:t>
            </a:r>
            <a:r>
              <a:rPr lang="en-GB" sz="2200" b="0" dirty="0" err="1"/>
              <a:t>castaño</a:t>
            </a:r>
            <a:r>
              <a:rPr lang="en-GB" sz="2200" b="0" dirty="0"/>
              <a:t> y </a:t>
            </a:r>
            <a:r>
              <a:rPr lang="en-GB" sz="2200" b="0" dirty="0" err="1"/>
              <a:t>rizado</a:t>
            </a:r>
            <a:r>
              <a:rPr lang="en-GB" sz="2200" b="0" dirty="0"/>
              <a:t> y </a:t>
            </a:r>
            <a:r>
              <a:rPr lang="en-GB" sz="2200" b="0" dirty="0" err="1"/>
              <a:t>tiene</a:t>
            </a:r>
            <a:r>
              <a:rPr lang="en-GB" sz="2200" b="0" dirty="0"/>
              <a:t> los </a:t>
            </a:r>
            <a:r>
              <a:rPr lang="en-GB" sz="2200" b="0" dirty="0" err="1"/>
              <a:t>ojos</a:t>
            </a:r>
            <a:r>
              <a:rPr lang="en-GB" sz="2200" b="0" dirty="0"/>
              <a:t> </a:t>
            </a:r>
            <a:r>
              <a:rPr lang="en-GB" sz="2200" b="0" dirty="0" err="1"/>
              <a:t>marrones</a:t>
            </a:r>
            <a:r>
              <a:rPr lang="en-GB" sz="2200" b="0" dirty="0"/>
              <a:t>.  Me </a:t>
            </a:r>
            <a:r>
              <a:rPr lang="en-GB" sz="2200" b="0" dirty="0" err="1"/>
              <a:t>gusta</a:t>
            </a:r>
            <a:r>
              <a:rPr lang="en-GB" sz="2200" b="0" dirty="0"/>
              <a:t> mucho Hermione </a:t>
            </a:r>
            <a:r>
              <a:rPr lang="en-GB" sz="2200" b="0" dirty="0" err="1"/>
              <a:t>porque</a:t>
            </a:r>
            <a:r>
              <a:rPr lang="en-GB" sz="2200" b="0" dirty="0"/>
              <a:t> no </a:t>
            </a:r>
            <a:r>
              <a:rPr lang="en-GB" sz="2200" b="0" dirty="0" err="1"/>
              <a:t>es</a:t>
            </a:r>
            <a:r>
              <a:rPr lang="en-GB" sz="2200" b="0" dirty="0"/>
              <a:t> </a:t>
            </a:r>
            <a:r>
              <a:rPr lang="en-GB" sz="2200" b="0" dirty="0" err="1"/>
              <a:t>perezosa</a:t>
            </a:r>
            <a:r>
              <a:rPr lang="en-GB" sz="2200" b="0" dirty="0"/>
              <a:t> </a:t>
            </a:r>
            <a:r>
              <a:rPr lang="en-GB" sz="2200" b="0" dirty="0" err="1"/>
              <a:t>ni</a:t>
            </a:r>
            <a:r>
              <a:rPr lang="en-GB" sz="2200" b="0" dirty="0"/>
              <a:t> </a:t>
            </a:r>
            <a:r>
              <a:rPr lang="en-GB" sz="2200" b="0" dirty="0" err="1"/>
              <a:t>aburrida</a:t>
            </a:r>
            <a:r>
              <a:rPr lang="en-GB" sz="2200" b="0" dirty="0"/>
              <a:t>.</a:t>
            </a:r>
          </a:p>
          <a:p>
            <a:endParaRPr lang="en-GB" sz="2200" b="0" dirty="0"/>
          </a:p>
          <a:p>
            <a:pPr>
              <a:buNone/>
            </a:pPr>
            <a:r>
              <a:rPr lang="en-GB" sz="2200" b="0" dirty="0" err="1"/>
              <a:t>Verdadero</a:t>
            </a:r>
            <a:r>
              <a:rPr lang="en-GB" sz="2200" b="0" dirty="0"/>
              <a:t> o </a:t>
            </a:r>
            <a:r>
              <a:rPr lang="en-GB" sz="2200" b="0" dirty="0" err="1"/>
              <a:t>falso</a:t>
            </a:r>
            <a:r>
              <a:rPr lang="en-GB" sz="2200" b="0" dirty="0"/>
              <a:t>?</a:t>
            </a:r>
          </a:p>
          <a:p>
            <a:pPr lvl="0">
              <a:buNone/>
            </a:pPr>
            <a:r>
              <a:rPr lang="en-GB" sz="2200" b="0" dirty="0"/>
              <a:t>1. </a:t>
            </a:r>
            <a:r>
              <a:rPr lang="en-GB" sz="2200" b="0"/>
              <a:t>Harry Potter wears </a:t>
            </a:r>
            <a:r>
              <a:rPr lang="en-GB" sz="2200" b="0" dirty="0"/>
              <a:t>glasses</a:t>
            </a:r>
            <a:r>
              <a:rPr lang="en-GB" sz="2200" b="0"/>
              <a:t>	4</a:t>
            </a:r>
            <a:r>
              <a:rPr lang="en-GB" sz="2200" b="0" dirty="0"/>
              <a:t>. Hermione is always funny.</a:t>
            </a:r>
          </a:p>
          <a:p>
            <a:pPr lvl="0">
              <a:buNone/>
            </a:pPr>
            <a:r>
              <a:rPr lang="en-GB" sz="2200" b="0" dirty="0"/>
              <a:t>2. He thinks he’s nice		5. Harry thinks she is boring.</a:t>
            </a:r>
          </a:p>
          <a:p>
            <a:pPr lvl="0">
              <a:buNone/>
            </a:pPr>
            <a:r>
              <a:rPr lang="en-GB" sz="2200" b="0" dirty="0"/>
              <a:t>3. He says he’s very intelligent</a:t>
            </a:r>
          </a:p>
          <a:p>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08112"/>
          </a:xfrm>
        </p:spPr>
        <p:txBody>
          <a:bodyPr>
            <a:noAutofit/>
          </a:bodyPr>
          <a:lstStyle/>
          <a:p>
            <a:pPr lvl="0"/>
            <a:br>
              <a:rPr lang="en-GB" sz="2800" dirty="0"/>
            </a:br>
            <a:r>
              <a:rPr lang="en-GB" sz="2800" dirty="0"/>
              <a:t>Principle 4 &amp; 5: </a:t>
            </a:r>
            <a:r>
              <a:rPr lang="en-GB" sz="2800" b="0" dirty="0"/>
              <a:t>opportunities for contextualised and purposeful </a:t>
            </a:r>
            <a:r>
              <a:rPr lang="en-GB" sz="2800" b="0" i="1" dirty="0"/>
              <a:t>communication</a:t>
            </a:r>
            <a:r>
              <a:rPr lang="en-GB" sz="2800" b="0" dirty="0"/>
              <a:t> and </a:t>
            </a:r>
            <a:r>
              <a:rPr lang="en-GB" sz="2800" b="0" i="1" dirty="0"/>
              <a:t>interaction </a:t>
            </a:r>
            <a:r>
              <a:rPr lang="en-GB" sz="2800" b="0" dirty="0"/>
              <a:t>in the L2 </a:t>
            </a:r>
            <a:br>
              <a:rPr lang="en-GB" sz="2800" b="0" dirty="0"/>
            </a:br>
            <a:endParaRPr lang="en-GB" sz="2800" dirty="0"/>
          </a:p>
        </p:txBody>
      </p:sp>
      <p:sp>
        <p:nvSpPr>
          <p:cNvPr id="3" name="Content Placeholder 2"/>
          <p:cNvSpPr>
            <a:spLocks noGrp="1"/>
          </p:cNvSpPr>
          <p:nvPr>
            <p:ph idx="1"/>
          </p:nvPr>
        </p:nvSpPr>
        <p:spPr>
          <a:xfrm>
            <a:off x="457200" y="1700808"/>
            <a:ext cx="8229600" cy="4425355"/>
          </a:xfrm>
        </p:spPr>
        <p:txBody>
          <a:bodyPr>
            <a:normAutofit fontScale="85000" lnSpcReduction="20000"/>
          </a:bodyPr>
          <a:lstStyle/>
          <a:p>
            <a:pPr marL="0" indent="0">
              <a:buNone/>
            </a:pPr>
            <a:r>
              <a:rPr lang="en-GB" sz="2400" b="1" dirty="0"/>
              <a:t>Language production </a:t>
            </a:r>
            <a:r>
              <a:rPr lang="en-GB" sz="2400" dirty="0"/>
              <a:t>largely restricted to:</a:t>
            </a:r>
          </a:p>
          <a:p>
            <a:pPr marL="0" indent="0">
              <a:buNone/>
            </a:pPr>
            <a:r>
              <a:rPr lang="en-GB" sz="2400" dirty="0"/>
              <a:t>-one-word answers (repeating, translating, filling in gaps)</a:t>
            </a:r>
          </a:p>
          <a:p>
            <a:pPr marL="0" indent="0">
              <a:buNone/>
            </a:pPr>
            <a:r>
              <a:rPr lang="en-GB" sz="2400" dirty="0"/>
              <a:t>-creating </a:t>
            </a:r>
            <a:r>
              <a:rPr lang="en-GB" sz="2400" dirty="0" err="1"/>
              <a:t>decontextualised</a:t>
            </a:r>
            <a:r>
              <a:rPr lang="en-GB" sz="2400" dirty="0"/>
              <a:t> sentences using target structures:</a:t>
            </a:r>
          </a:p>
          <a:p>
            <a:r>
              <a:rPr lang="en-GB" sz="2400" i="1" dirty="0"/>
              <a:t>Say what you did on a train journey </a:t>
            </a:r>
          </a:p>
          <a:p>
            <a:r>
              <a:rPr lang="en-GB" sz="2400" i="1" dirty="0"/>
              <a:t>Say what you would like to change about your home town (and why)</a:t>
            </a:r>
          </a:p>
          <a:p>
            <a:r>
              <a:rPr lang="en-GB" sz="2400" i="1" dirty="0"/>
              <a:t>Make a sentence about what you are going to do in order to be more “green”</a:t>
            </a:r>
          </a:p>
          <a:p>
            <a:r>
              <a:rPr lang="en-GB" sz="2400" i="1" dirty="0"/>
              <a:t>Write 3 sentences about your bedroom</a:t>
            </a:r>
          </a:p>
          <a:p>
            <a:pPr marL="0" indent="0">
              <a:buNone/>
            </a:pPr>
            <a:endParaRPr lang="en-GB" sz="1400" dirty="0"/>
          </a:p>
          <a:p>
            <a:pPr marL="0" indent="0">
              <a:buNone/>
            </a:pPr>
            <a:r>
              <a:rPr lang="en-GB" sz="2400" b="1" dirty="0"/>
              <a:t>Activities</a:t>
            </a:r>
            <a:r>
              <a:rPr lang="en-GB" sz="2400" dirty="0"/>
              <a:t>: no communicative purpose, no negotiation of meaning,  </a:t>
            </a:r>
            <a:br>
              <a:rPr lang="en-GB" sz="2400" dirty="0"/>
            </a:br>
            <a:r>
              <a:rPr lang="en-GB" sz="2400" dirty="0"/>
              <a:t>    little use of target language.</a:t>
            </a:r>
          </a:p>
          <a:p>
            <a:pPr marL="0" indent="0">
              <a:buNone/>
            </a:pPr>
            <a:r>
              <a:rPr lang="en-GB" sz="2400" b="1" dirty="0"/>
              <a:t>Assessment: </a:t>
            </a:r>
            <a:r>
              <a:rPr lang="en-GB" sz="2400" dirty="0"/>
              <a:t>produce a sentence containing an opinion, more than one tense, relative clause expressing reason</a:t>
            </a:r>
            <a:endParaRPr lang="en-GB" sz="2400" b="1" dirty="0"/>
          </a:p>
          <a:p>
            <a:pPr marL="0" indent="0">
              <a:buNone/>
            </a:pPr>
            <a:endParaRPr lang="en-GB" sz="1300" dirty="0"/>
          </a:p>
          <a:p>
            <a:pPr marL="0" indent="0">
              <a:buNone/>
            </a:pPr>
            <a:r>
              <a:rPr lang="en-GB" sz="2400" b="1" dirty="0"/>
              <a:t>Pair and group work </a:t>
            </a:r>
            <a:r>
              <a:rPr lang="en-GB" sz="2400" dirty="0"/>
              <a:t>used to complete exercises – interaction </a:t>
            </a:r>
            <a:br>
              <a:rPr lang="en-GB" sz="2400" dirty="0"/>
            </a:br>
            <a:r>
              <a:rPr lang="en-GB" sz="2400" dirty="0"/>
              <a:t>    entirely in English.</a:t>
            </a:r>
          </a:p>
          <a:p>
            <a:pPr marL="0" indent="0">
              <a:buNone/>
            </a:pPr>
            <a:endParaRPr lang="en-GB" sz="2400" dirty="0"/>
          </a:p>
          <a:p>
            <a:endParaRPr lang="en-GB" sz="2400" dirty="0"/>
          </a:p>
        </p:txBody>
      </p:sp>
      <p:sp>
        <p:nvSpPr>
          <p:cNvPr id="4" name="Slide Number Placeholder 3"/>
          <p:cNvSpPr>
            <a:spLocks noGrp="1"/>
          </p:cNvSpPr>
          <p:nvPr>
            <p:ph type="sldNum" sz="quarter" idx="12"/>
          </p:nvPr>
        </p:nvSpPr>
        <p:spPr/>
        <p:txBody>
          <a:bodyPr/>
          <a:lstStyle/>
          <a:p>
            <a:pPr>
              <a:defRPr/>
            </a:pPr>
            <a:r>
              <a:rPr lang="en-US" dirty="0">
                <a:solidFill>
                  <a:prstClr val="black">
                    <a:tint val="75000"/>
                  </a:prstClr>
                </a:solidFill>
              </a:rPr>
              <a:t> </a:t>
            </a:r>
          </a:p>
        </p:txBody>
      </p:sp>
    </p:spTree>
    <p:extLst>
      <p:ext uri="{BB962C8B-B14F-4D97-AF65-F5344CB8AC3E}">
        <p14:creationId xmlns:p14="http://schemas.microsoft.com/office/powerpoint/2010/main" val="3529342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3600" b="0" dirty="0"/>
              <a:t>Principle 6: affective and cognitive engagement</a:t>
            </a:r>
            <a:endParaRPr lang="en-GB" dirty="0"/>
          </a:p>
        </p:txBody>
      </p:sp>
      <p:sp>
        <p:nvSpPr>
          <p:cNvPr id="3" name="Content Placeholder 2"/>
          <p:cNvSpPr>
            <a:spLocks noGrp="1"/>
          </p:cNvSpPr>
          <p:nvPr>
            <p:ph idx="1"/>
          </p:nvPr>
        </p:nvSpPr>
        <p:spPr>
          <a:xfrm>
            <a:off x="457200" y="1340768"/>
            <a:ext cx="8229600" cy="4785395"/>
          </a:xfrm>
        </p:spPr>
        <p:txBody>
          <a:bodyPr/>
          <a:lstStyle/>
          <a:p>
            <a:pPr marL="0" indent="0">
              <a:buNone/>
            </a:pPr>
            <a:r>
              <a:rPr lang="en-GB" sz="2400" dirty="0"/>
              <a:t>Activities: no link to pupils’ personal experience</a:t>
            </a:r>
          </a:p>
          <a:p>
            <a:pPr marL="0" indent="0">
              <a:buNone/>
            </a:pPr>
            <a:r>
              <a:rPr lang="en-GB" sz="2400" dirty="0"/>
              <a:t>Attempt to engage pupils with incentives:</a:t>
            </a:r>
          </a:p>
          <a:p>
            <a:pPr marL="514350" indent="-514350">
              <a:buAutoNum type="arabicPeriod"/>
            </a:pPr>
            <a:r>
              <a:rPr lang="en-GB" sz="2400" dirty="0"/>
              <a:t>Sweets, points and gimmicks – stuffed toys</a:t>
            </a:r>
          </a:p>
          <a:p>
            <a:pPr marL="514350" indent="-514350">
              <a:buAutoNum type="arabicPeriod"/>
            </a:pPr>
            <a:r>
              <a:rPr lang="en-GB" sz="2400" dirty="0"/>
              <a:t>Games</a:t>
            </a:r>
          </a:p>
          <a:p>
            <a:pPr marL="514350" indent="-514350">
              <a:buAutoNum type="arabicPeriod"/>
            </a:pPr>
            <a:r>
              <a:rPr lang="en-GB" sz="2400" dirty="0"/>
              <a:t>Variety and pace – lots of short snappy activities</a:t>
            </a:r>
          </a:p>
          <a:p>
            <a:pPr marL="514350" indent="-514350">
              <a:buAutoNum type="arabicPeriod"/>
            </a:pPr>
            <a:r>
              <a:rPr lang="en-GB" sz="2400" dirty="0"/>
              <a:t>Use of music, technology</a:t>
            </a:r>
          </a:p>
          <a:p>
            <a:pPr marL="514350" indent="-514350">
              <a:buNone/>
            </a:pPr>
            <a:r>
              <a:rPr lang="en-GB" sz="2400" dirty="0"/>
              <a:t>Lack of challenge</a:t>
            </a:r>
          </a:p>
          <a:p>
            <a:pPr marL="514350" indent="-514350">
              <a:buFont typeface="+mj-lt"/>
              <a:buAutoNum type="arabicPeriod"/>
            </a:pPr>
            <a:r>
              <a:rPr lang="en-GB" sz="2400" dirty="0"/>
              <a:t>Fear of turning students off with hard work</a:t>
            </a:r>
          </a:p>
          <a:p>
            <a:pPr marL="514350" indent="-514350">
              <a:buFont typeface="+mj-lt"/>
              <a:buAutoNum type="arabicPeriod"/>
            </a:pPr>
            <a:r>
              <a:rPr lang="en-GB" sz="2400" dirty="0"/>
              <a:t>Fear that students will perceive languages as difficult</a:t>
            </a:r>
          </a:p>
          <a:p>
            <a:pPr marL="514350" indent="-514350">
              <a:buNone/>
            </a:pPr>
            <a:r>
              <a:rPr lang="en-GB" sz="2400" dirty="0"/>
              <a:t>Persistence with topics teachers know are not interesting </a:t>
            </a:r>
          </a:p>
          <a:p>
            <a:pPr marL="514350" indent="-514350">
              <a:buNone/>
            </a:pPr>
            <a:endParaRPr lang="en-GB" sz="2400" dirty="0"/>
          </a:p>
          <a:p>
            <a:pPr marL="514350" indent="-514350">
              <a:buNone/>
            </a:pPr>
            <a:endParaRPr lang="en-GB"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18</a:t>
            </a:fld>
            <a:endParaRPr lang="en-US">
              <a:solidFill>
                <a:prstClr val="black">
                  <a:tint val="75000"/>
                </a:prstClr>
              </a:solidFill>
            </a:endParaRPr>
          </a:p>
        </p:txBody>
      </p:sp>
    </p:spTree>
    <p:extLst>
      <p:ext uri="{BB962C8B-B14F-4D97-AF65-F5344CB8AC3E}">
        <p14:creationId xmlns:p14="http://schemas.microsoft.com/office/powerpoint/2010/main" val="2717269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Fun and games (Extracts from interviews)</a:t>
            </a:r>
          </a:p>
        </p:txBody>
      </p:sp>
      <p:sp>
        <p:nvSpPr>
          <p:cNvPr id="3" name="Content Placeholder 2"/>
          <p:cNvSpPr>
            <a:spLocks noGrp="1"/>
          </p:cNvSpPr>
          <p:nvPr>
            <p:ph idx="1"/>
          </p:nvPr>
        </p:nvSpPr>
        <p:spPr>
          <a:xfrm>
            <a:off x="457200" y="1484784"/>
            <a:ext cx="8229600" cy="4641379"/>
          </a:xfrm>
        </p:spPr>
        <p:txBody>
          <a:bodyPr>
            <a:normAutofit fontScale="70000" lnSpcReduction="20000"/>
          </a:bodyPr>
          <a:lstStyle/>
          <a:p>
            <a:r>
              <a:rPr lang="en-GB" sz="3400" i="1" dirty="0"/>
              <a:t>I think it’s a little bit like a </a:t>
            </a:r>
            <a:r>
              <a:rPr lang="en-GB" sz="3400" i="1" dirty="0" err="1"/>
              <a:t>Butlin’s</a:t>
            </a:r>
            <a:r>
              <a:rPr lang="en-GB" sz="3400" i="1" dirty="0"/>
              <a:t> red coat so you could imagine it’s jumping around in the front of the class being quite loud and engaging and trying to enthuse the most unwilling participants to get involved</a:t>
            </a:r>
          </a:p>
          <a:p>
            <a:pPr>
              <a:buNone/>
            </a:pPr>
            <a:endParaRPr lang="en-GB" sz="1900" i="1" dirty="0"/>
          </a:p>
          <a:p>
            <a:r>
              <a:rPr lang="en-GB" sz="3400" i="1" dirty="0"/>
              <a:t>I do a lot through games, competition and offering positive rewards so for example I always have students’ names on the board with whichever class it is with ticks for participation and then the carrot for these donkeys is that they will have positive phone calls, postcards or sometimes there will be prizes</a:t>
            </a:r>
          </a:p>
          <a:p>
            <a:endParaRPr lang="en-GB" sz="1700" i="1" dirty="0"/>
          </a:p>
          <a:p>
            <a:r>
              <a:rPr lang="en-GB" sz="3400" i="1" dirty="0"/>
              <a:t>I’ve been to training days where they tell you to make everyone do a dance across the classroom chanting and I think oh not in a million years am I </a:t>
            </a:r>
            <a:r>
              <a:rPr lang="en-GB" sz="3400" i="1" dirty="0" err="1"/>
              <a:t>gonna</a:t>
            </a:r>
            <a:r>
              <a:rPr lang="en-GB" sz="3400" i="1" dirty="0"/>
              <a:t> do that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noAutofit/>
          </a:bodyPr>
          <a:lstStyle/>
          <a:p>
            <a:r>
              <a:rPr lang="en-GB" sz="2300" dirty="0"/>
              <a:t>Teacher interviews - no reference to language learning theories</a:t>
            </a:r>
          </a:p>
          <a:p>
            <a:r>
              <a:rPr lang="en-GB" sz="2300" dirty="0"/>
              <a:t>Overwhelming focus on structures and vocabulary  in interviews and observed lessons</a:t>
            </a:r>
          </a:p>
          <a:p>
            <a:r>
              <a:rPr lang="en-GB" sz="2300" dirty="0"/>
              <a:t>Accurate production of forms (of increasing complexity) prioritised over communication and meaning</a:t>
            </a:r>
          </a:p>
          <a:p>
            <a:r>
              <a:rPr lang="en-GB" sz="2300" dirty="0"/>
              <a:t>Clear similarities between these 8 teachers</a:t>
            </a:r>
          </a:p>
          <a:p>
            <a:r>
              <a:rPr lang="en-GB" sz="2300" dirty="0"/>
              <a:t>Teacher principles and practices in line with the assessment system, inspection regime and national curriculum guidelines and reflected in teaching materials (e.g. Andon &amp; Wingate 2013).</a:t>
            </a:r>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20</a:t>
            </a:fld>
            <a:endParaRPr lang="en-US">
              <a:solidFill>
                <a:prstClr val="black">
                  <a:tint val="75000"/>
                </a:prst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endParaRPr lang="en-US" dirty="0"/>
          </a:p>
        </p:txBody>
      </p:sp>
      <p:sp>
        <p:nvSpPr>
          <p:cNvPr id="3" name="Content Placeholder 2"/>
          <p:cNvSpPr>
            <a:spLocks noGrp="1"/>
          </p:cNvSpPr>
          <p:nvPr>
            <p:ph idx="1"/>
          </p:nvPr>
        </p:nvSpPr>
        <p:spPr>
          <a:xfrm>
            <a:off x="457200" y="1340768"/>
            <a:ext cx="8229600" cy="4785395"/>
          </a:xfrm>
        </p:spPr>
        <p:txBody>
          <a:bodyPr>
            <a:normAutofit fontScale="40000" lnSpcReduction="20000"/>
          </a:bodyPr>
          <a:lstStyle/>
          <a:p>
            <a:pPr>
              <a:buFont typeface="Wingdings" pitchFamily="2" charset="2"/>
              <a:buChar char="&amp;"/>
            </a:pPr>
            <a:r>
              <a:rPr lang="en-GB" dirty="0"/>
              <a:t>Andon, N. &amp; </a:t>
            </a:r>
            <a:r>
              <a:rPr lang="en-GB" dirty="0" err="1"/>
              <a:t>Eckerth</a:t>
            </a:r>
            <a:r>
              <a:rPr lang="en-GB" dirty="0"/>
              <a:t>, J. 2009. </a:t>
            </a:r>
            <a:r>
              <a:rPr lang="en-US" dirty="0" err="1"/>
              <a:t>Chacun</a:t>
            </a:r>
            <a:r>
              <a:rPr lang="en-US" dirty="0"/>
              <a:t> à son gout? Task-based L2 pedagogy from the teacher's point of view. </a:t>
            </a:r>
            <a:r>
              <a:rPr lang="en-US" i="1" dirty="0"/>
              <a:t>International Journal of Applied Linguistics </a:t>
            </a:r>
            <a:r>
              <a:rPr lang="en-US" dirty="0"/>
              <a:t>19 (3): 286-310.</a:t>
            </a:r>
          </a:p>
          <a:p>
            <a:pPr lvl="0">
              <a:buFont typeface="Wingdings" pitchFamily="2" charset="2"/>
              <a:buChar char="&amp;"/>
            </a:pPr>
            <a:r>
              <a:rPr lang="en-GB" dirty="0"/>
              <a:t>Andon, N. &amp; Wingate, U. 2013.  Motivation, authenticity and challenge in German textbooks for Key Stage 3. In Gray, J. (ed.) </a:t>
            </a:r>
            <a:r>
              <a:rPr lang="en-GB" i="1" dirty="0"/>
              <a:t>Critical Perspectives on Language Teaching Materials</a:t>
            </a:r>
            <a:r>
              <a:rPr lang="en-GB" dirty="0"/>
              <a:t>. Palgrave Macmillan.</a:t>
            </a:r>
          </a:p>
          <a:p>
            <a:pPr lvl="0">
              <a:buFont typeface="Wingdings" pitchFamily="2" charset="2"/>
              <a:buChar char="&amp;"/>
            </a:pPr>
            <a:r>
              <a:rPr lang="en-GB" dirty="0"/>
              <a:t>Borg, S. 2003.  ‘Teacher cognition in language teaching: a review of research on what language teachers think, know, believe, and do’. </a:t>
            </a:r>
            <a:r>
              <a:rPr lang="en-GB" i="1" dirty="0"/>
              <a:t>Language Teaching </a:t>
            </a:r>
            <a:r>
              <a:rPr lang="en-GB" b="1" dirty="0"/>
              <a:t>36/2:</a:t>
            </a:r>
            <a:r>
              <a:rPr lang="en-GB" dirty="0"/>
              <a:t> 81-109. </a:t>
            </a:r>
          </a:p>
          <a:p>
            <a:pPr>
              <a:buFont typeface="Wingdings" pitchFamily="2" charset="2"/>
              <a:buChar char="&amp;"/>
            </a:pPr>
            <a:r>
              <a:rPr lang="en-GB" dirty="0"/>
              <a:t>Borg, S. 2006. </a:t>
            </a:r>
            <a:r>
              <a:rPr lang="en-GB" i="1" dirty="0"/>
              <a:t>Teacher Cognition and Language Education.</a:t>
            </a:r>
            <a:r>
              <a:rPr lang="en-GB" dirty="0"/>
              <a:t> London: Continuum</a:t>
            </a:r>
            <a:endParaRPr lang="en-US" dirty="0"/>
          </a:p>
          <a:p>
            <a:pPr>
              <a:buFont typeface="Wingdings" pitchFamily="2" charset="2"/>
              <a:buChar char="&amp;"/>
            </a:pPr>
            <a:r>
              <a:rPr lang="en-GB" dirty="0"/>
              <a:t>Breen, M., B. </a:t>
            </a:r>
            <a:r>
              <a:rPr lang="en-GB" dirty="0" err="1"/>
              <a:t>Hird</a:t>
            </a:r>
            <a:r>
              <a:rPr lang="en-GB" dirty="0"/>
              <a:t>, M. Milton, R. Oliver, R. &amp; A. </a:t>
            </a:r>
            <a:r>
              <a:rPr lang="en-GB" dirty="0" err="1"/>
              <a:t>Thwaite</a:t>
            </a:r>
            <a:r>
              <a:rPr lang="en-GB" dirty="0"/>
              <a:t>. 2001. ‘Making sense of classroom teaching: teachers’ principles and classroom practices’. </a:t>
            </a:r>
            <a:r>
              <a:rPr lang="en-GB" i="1" dirty="0"/>
              <a:t>Applied Linguistics</a:t>
            </a:r>
            <a:r>
              <a:rPr lang="en-GB" dirty="0"/>
              <a:t> 22/4: 470-501</a:t>
            </a:r>
            <a:endParaRPr lang="en-US" dirty="0"/>
          </a:p>
          <a:p>
            <a:pPr lvl="0">
              <a:buFont typeface="Wingdings" pitchFamily="2" charset="2"/>
              <a:buChar char="&amp;"/>
            </a:pPr>
            <a:r>
              <a:rPr lang="en-GB" dirty="0"/>
              <a:t>Dörnyei, Z., 2013. Communicative Language Teaching in the twenty-first century: The ‘Principled Communicative Approach’. In</a:t>
            </a:r>
            <a:r>
              <a:rPr lang="en-GB" i="1" dirty="0"/>
              <a:t> </a:t>
            </a:r>
            <a:r>
              <a:rPr lang="en-GB" dirty="0"/>
              <a:t>Arnold, J. and </a:t>
            </a:r>
            <a:r>
              <a:rPr lang="en-GB" dirty="0" err="1"/>
              <a:t>Murphey</a:t>
            </a:r>
            <a:r>
              <a:rPr lang="en-GB" dirty="0"/>
              <a:t>, T. (eds.) </a:t>
            </a:r>
            <a:r>
              <a:rPr lang="en-GB" i="1" dirty="0"/>
              <a:t>Meaningful Action: Earl </a:t>
            </a:r>
            <a:r>
              <a:rPr lang="en-GB" i="1" dirty="0" err="1"/>
              <a:t>Stevick's</a:t>
            </a:r>
            <a:r>
              <a:rPr lang="en-GB" i="1" dirty="0"/>
              <a:t> Influence on Language Teaching.  </a:t>
            </a:r>
            <a:r>
              <a:rPr lang="en-GB" dirty="0"/>
              <a:t>Cambridge: Cambridge University Press. 161-171. DOWNLOADABLE FROM </a:t>
            </a:r>
            <a:r>
              <a:rPr lang="en-GB" dirty="0">
                <a:hlinkClick r:id="rId2"/>
              </a:rPr>
              <a:t>www.zoltandornyei.co.uk</a:t>
            </a:r>
            <a:r>
              <a:rPr lang="en-GB" dirty="0"/>
              <a:t> </a:t>
            </a:r>
          </a:p>
          <a:p>
            <a:pPr lvl="0">
              <a:buFont typeface="Wingdings" pitchFamily="2" charset="2"/>
              <a:buChar char="&amp;"/>
            </a:pPr>
            <a:r>
              <a:rPr lang="en-GB" dirty="0"/>
              <a:t>Ellis, R. &amp; Shintani, N. 2014. </a:t>
            </a:r>
            <a:r>
              <a:rPr lang="en-GB" i="1" dirty="0"/>
              <a:t>Exploring Language Pedagogy through Second Language Acquisition Research</a:t>
            </a:r>
            <a:r>
              <a:rPr lang="en-GB" dirty="0"/>
              <a:t>. London: Routledge.</a:t>
            </a:r>
          </a:p>
          <a:p>
            <a:pPr lvl="0">
              <a:buFont typeface="Wingdings" pitchFamily="2" charset="2"/>
              <a:buChar char="&amp;"/>
            </a:pPr>
            <a:r>
              <a:rPr lang="en-GB" dirty="0"/>
              <a:t>Ellis, R. 2008. Principles of instructed second language acquisition.  </a:t>
            </a:r>
            <a:r>
              <a:rPr lang="en-GB" i="1" dirty="0"/>
              <a:t>CAL Digest </a:t>
            </a:r>
            <a:r>
              <a:rPr lang="en-GB" dirty="0"/>
              <a:t>December 2008. FREE ONLINE</a:t>
            </a:r>
          </a:p>
          <a:p>
            <a:pPr lvl="0">
              <a:buFont typeface="Wingdings" pitchFamily="2" charset="2"/>
              <a:buChar char="&amp;"/>
            </a:pPr>
            <a:r>
              <a:rPr lang="en-GB" dirty="0"/>
              <a:t>Graham, S. &amp; </a:t>
            </a:r>
            <a:r>
              <a:rPr lang="en-GB" dirty="0" err="1"/>
              <a:t>Macaro</a:t>
            </a:r>
            <a:r>
              <a:rPr lang="en-GB" dirty="0"/>
              <a:t>, E. 2013. PDC in MFL: Research for Language Teaching.  Downloaded from </a:t>
            </a:r>
            <a:r>
              <a:rPr lang="en-GB" u="sng" dirty="0">
                <a:hlinkClick r:id="rId3"/>
              </a:rPr>
              <a:t>http://pdcinmfl.com/</a:t>
            </a:r>
            <a:r>
              <a:rPr lang="en-GB" dirty="0"/>
              <a:t> on 12/07/2013.</a:t>
            </a:r>
          </a:p>
          <a:p>
            <a:pPr>
              <a:buFont typeface="Wingdings" pitchFamily="2" charset="2"/>
              <a:buChar char="&amp;"/>
            </a:pPr>
            <a:r>
              <a:rPr lang="en-GB" dirty="0" err="1"/>
              <a:t>Lightbown</a:t>
            </a:r>
            <a:r>
              <a:rPr lang="en-GB" dirty="0"/>
              <a:t>, P. (2000). </a:t>
            </a:r>
            <a:r>
              <a:rPr lang="en-US" dirty="0"/>
              <a:t>Anniversary article. Classroom SLA research and second language teaching. </a:t>
            </a:r>
            <a:r>
              <a:rPr lang="en-US" i="1" dirty="0"/>
              <a:t>Applied Linguistics </a:t>
            </a:r>
            <a:r>
              <a:rPr lang="en-US" dirty="0"/>
              <a:t>21 (4): 431-462. </a:t>
            </a:r>
            <a:endParaRPr lang="en-GB" dirty="0"/>
          </a:p>
          <a:p>
            <a:pPr lvl="0">
              <a:buFont typeface="Wingdings" pitchFamily="2" charset="2"/>
              <a:buChar char="&amp;"/>
            </a:pPr>
            <a:r>
              <a:rPr lang="en-GB" dirty="0"/>
              <a:t>Tomlinson, B. 2013.  Second language acquisition and materials development.  In Tomlinson, B. (ed.)  </a:t>
            </a:r>
            <a:r>
              <a:rPr lang="en-GB" i="1" dirty="0"/>
              <a:t>Applied Linguistics and Materials Development</a:t>
            </a:r>
            <a:r>
              <a:rPr lang="en-GB" dirty="0"/>
              <a:t>. London: Bloomsbury Academic.</a:t>
            </a:r>
          </a:p>
          <a:p>
            <a:pPr lvl="0">
              <a:buNone/>
            </a:pPr>
            <a:r>
              <a:rPr lang="en-GB" dirty="0"/>
              <a:t>.</a:t>
            </a:r>
            <a:endParaRPr lang="en-US" dirty="0"/>
          </a:p>
        </p:txBody>
      </p:sp>
      <p:sp>
        <p:nvSpPr>
          <p:cNvPr id="4" name="Slide Number Placeholder 3"/>
          <p:cNvSpPr>
            <a:spLocks noGrp="1"/>
          </p:cNvSpPr>
          <p:nvPr>
            <p:ph type="sldNum" sz="quarter" idx="12"/>
          </p:nvPr>
        </p:nvSpPr>
        <p:spPr/>
        <p:txBody>
          <a:bodyPr/>
          <a:lstStyle/>
          <a:p>
            <a:pPr>
              <a:defRPr/>
            </a:pPr>
            <a:fld id="{31BA00DD-0574-4742-B860-169ED8461740}" type="slidenum">
              <a:rPr lang="en-US" smtClean="0">
                <a:solidFill>
                  <a:prstClr val="black">
                    <a:tint val="75000"/>
                  </a:prstClr>
                </a:solidFill>
              </a:rPr>
              <a:pPr>
                <a:defRPr/>
              </a:pPr>
              <a:t>21</a:t>
            </a:fld>
            <a:endParaRPr lang="en-US">
              <a:solidFill>
                <a:prstClr val="black">
                  <a:tint val="75000"/>
                </a:prstClr>
              </a:solidFill>
            </a:endParaRPr>
          </a:p>
        </p:txBody>
      </p:sp>
    </p:spTree>
  </p:cSld>
  <p:clrMapOvr>
    <a:masterClrMapping/>
  </p:clrMapOvr>
</p:sld>
</file>

<file path=ppt/theme/theme1.xml><?xml version="1.0" encoding="utf-8"?>
<a:theme xmlns:a="http://schemas.openxmlformats.org/drawingml/2006/main" name="Kings_college">
  <a:themeElements>
    <a:clrScheme name="">
      <a:dk1>
        <a:srgbClr val="000000"/>
      </a:dk1>
      <a:lt1>
        <a:srgbClr val="D6F0F6"/>
      </a:lt1>
      <a:dk2>
        <a:srgbClr val="065981"/>
      </a:dk2>
      <a:lt2>
        <a:srgbClr val="FFFFFF"/>
      </a:lt2>
      <a:accent1>
        <a:srgbClr val="8088BF"/>
      </a:accent1>
      <a:accent2>
        <a:srgbClr val="D16EB4"/>
      </a:accent2>
      <a:accent3>
        <a:srgbClr val="E8F6FA"/>
      </a:accent3>
      <a:accent4>
        <a:srgbClr val="000000"/>
      </a:accent4>
      <a:accent5>
        <a:srgbClr val="C0C3DC"/>
      </a:accent5>
      <a:accent6>
        <a:srgbClr val="BD63A3"/>
      </a:accent6>
      <a:hlink>
        <a:srgbClr val="B3B8D9"/>
      </a:hlink>
      <a:folHlink>
        <a:srgbClr val="E3A8D2"/>
      </a:folHlink>
    </a:clrScheme>
    <a:fontScheme name="Kings_college">
      <a:majorFont>
        <a:latin typeface="Caslon540 BT"/>
        <a:ea typeface=""/>
        <a:cs typeface=""/>
      </a:majorFont>
      <a:minorFont>
        <a:latin typeface="Caslon540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spDef>
    <a:lnDef>
      <a:spPr bwMode="auto">
        <a:xfrm>
          <a:off x="0" y="0"/>
          <a:ext cx="1" cy="1"/>
        </a:xfrm>
        <a:custGeom>
          <a:avLst/>
          <a:gdLst/>
          <a:ahLst/>
          <a:cxnLst/>
          <a:rect l="0" t="0" r="0" b="0"/>
          <a:pathLst/>
        </a:custGeom>
        <a:solidFill>
          <a:srgbClr val="CCCCFF"/>
        </a:solidFill>
        <a:ln w="9525" cap="flat" cmpd="sng" algn="ctr">
          <a:solidFill>
            <a:srgbClr val="000000"/>
          </a:solidFill>
          <a:prstDash val="solid"/>
          <a:round/>
          <a:headEnd type="none" w="med" len="med"/>
          <a:tailEnd type="none" w="med" len="med"/>
        </a:ln>
        <a:effectLst>
          <a:outerShdw dist="107763" dir="2700000" algn="ctr" rotWithShape="0">
            <a:srgbClr val="808080"/>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Caslon540 BT" pitchFamily="18" charset="0"/>
          </a:defRPr>
        </a:defPPr>
      </a:lstStyle>
    </a:lnDef>
  </a:objectDefaults>
  <a:extraClrSchemeLst>
    <a:extraClrScheme>
      <a:clrScheme name="Kings_colleg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ings_colleg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ings_colleg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ings_colleg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ings_colleg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ings_colleg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ings_colleg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KCLillustrated(2).potx</Template>
  <TotalTime>25136</TotalTime>
  <Words>3978</Words>
  <Application>Microsoft Office PowerPoint</Application>
  <PresentationFormat>On-screen Show (4:3)</PresentationFormat>
  <Paragraphs>186</Paragraphs>
  <Slides>21</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ＭＳ Ｐゴシック</vt:lpstr>
      <vt:lpstr>Arial</vt:lpstr>
      <vt:lpstr>Calibri</vt:lpstr>
      <vt:lpstr>Caslon540 BT</vt:lpstr>
      <vt:lpstr>Times New Roman</vt:lpstr>
      <vt:lpstr>Wingdings</vt:lpstr>
      <vt:lpstr>Kings_college</vt:lpstr>
      <vt:lpstr>Office Theme</vt:lpstr>
      <vt:lpstr>   Should SLA and language teaching be aligned, and how?  Nick Andon  King’s College London February 14th 2018   .  </vt:lpstr>
      <vt:lpstr>Principles for instructed SLL</vt:lpstr>
      <vt:lpstr>Teachers of MFL at KS3</vt:lpstr>
      <vt:lpstr>Questions</vt:lpstr>
      <vt:lpstr>Case studies</vt:lpstr>
      <vt:lpstr>How would you describe your approach (ELT)</vt:lpstr>
      <vt:lpstr>How would you describe your approach (MFL)</vt:lpstr>
      <vt:lpstr>Fluency vs. accuracy</vt:lpstr>
      <vt:lpstr>Use of metalanguage</vt:lpstr>
      <vt:lpstr>Synthetic vs analytic approaches</vt:lpstr>
      <vt:lpstr>Motivation and games 1</vt:lpstr>
      <vt:lpstr>Principle 1 &amp; 2:  Focus on meaning vs. focus on form</vt:lpstr>
      <vt:lpstr>Principles 1 &amp; 2: Focus on meaning/form</vt:lpstr>
      <vt:lpstr> Principle 3: Rich and meaningful exposure to language in use </vt:lpstr>
      <vt:lpstr>PowerPoint Presentation</vt:lpstr>
      <vt:lpstr>PowerPoint Presentation</vt:lpstr>
      <vt:lpstr> Principle 4 &amp; 5: opportunities for contextualised and purposeful communication and interaction in the L2  </vt:lpstr>
      <vt:lpstr>Principle 6: affective and cognitive engagement</vt:lpstr>
      <vt:lpstr>Fun and games (Extracts from interviews)</vt:lpstr>
      <vt:lpstr>Conclusions</vt:lpstr>
      <vt:lpstr>references</vt:lpstr>
    </vt:vector>
  </TitlesOfParts>
  <Company>kcl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King’s College London</dc:title>
  <dc:creator>timur.asar</dc:creator>
  <dc:description>developed by Operandi Limited</dc:description>
  <cp:lastModifiedBy>Tattersall, Hannah</cp:lastModifiedBy>
  <cp:revision>419</cp:revision>
  <dcterms:created xsi:type="dcterms:W3CDTF">2011-11-10T19:19:47Z</dcterms:created>
  <dcterms:modified xsi:type="dcterms:W3CDTF">2018-02-19T12:44:29Z</dcterms:modified>
</cp:coreProperties>
</file>