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2" r:id="rId5"/>
    <p:sldId id="260" r:id="rId6"/>
    <p:sldId id="263" r:id="rId7"/>
    <p:sldId id="264" r:id="rId8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0E410-70CE-8946-92D4-FBEFA65B8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13766E-BA43-0F44-81FB-DF108A2F4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5B22D7-3D23-BD48-90FF-80A464D8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3DF75-61AE-5C41-9EAC-1ED00AAF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8EEE74-ED09-8E4B-B227-77484B41F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06983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F2958-2AF2-B248-8E26-701FFE25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9FE6AC-43AF-3045-89AC-647EBB30D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0AD79F-E9D1-9541-9828-B49BFE6D8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A2BC65-6230-5C42-B4B2-DF5C9C09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E7336D-6618-4741-B4E3-F8C383A10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9277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A8C53-4469-F44D-BF36-E75AB003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4E2FAF-B0A9-7549-A5DB-78AD1ECE9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089C8B-3857-7145-9EFE-C1608FCC9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947CCC-90A7-D546-BC41-550DE5FF7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629E74-1A8D-8A46-836E-6761710D1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948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0C618-A890-AB4B-B1F9-65F0410E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087EAA-D2E2-1B40-8417-D0D6DF37B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E16CAB-A37A-534A-8FE6-4CB312CDF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312EAB-0954-E449-9B5D-6CB107EA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167392-1A2F-9A42-87D8-A16C10452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167F7F-B516-0041-8E72-BFA8A62DC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5676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05130-B21E-6E4F-B6DE-7D754249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1FBE0D-0285-494A-A00F-0E0FECE1C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6AF7A1-A280-5A47-85A5-4AF36552C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80E1A09-4FE9-AE4F-B8AC-F2868576C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1F6504-57EB-BC42-B356-2A22FECB7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BC51A0-2DD1-B845-9D51-F20C4E7F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7A71F3-AE0E-AE41-AC2B-25681237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4EE63D-6442-234E-BD3A-5EA0ADE5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1504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B63CD-7E3B-7645-B065-4E4F4E682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04F1A3B-4406-FE4A-A608-FE9D5436E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96A586-18A2-644E-A9C1-07297ACA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6421B8-FE1E-4840-9C1F-DCF03C67A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1968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470C653-D861-1244-929F-84A885BF2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351DD9-BFD9-C64D-8DE1-C758DB44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304D53-48C5-AA4A-984D-A0D99C34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4132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4882F-E438-714F-90E0-4AC9BFB4E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EC96C-C129-BA44-B227-9B5B1233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FBF823-2B75-F64D-82A5-9F4E4741B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407BDB-2FFF-B041-8467-2251FE16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999437-53BF-DF4C-911D-9BE4DFF7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A6BA93-EEAA-C54B-9AEC-DE06FE2E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3365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A77D8-9D63-AC40-AB57-A3DFA2E23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3E586F-82B9-A742-9BF0-80400DA01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B975F7-20C5-C44F-ACF7-CB31FD49A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9E3093-5AA2-8040-AF81-C6248A3C1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7A9523-F1E5-274E-86DC-77828C56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E53C7A-5ACC-B049-A086-CD2EF88B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35308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F9CEB-27CF-7F41-B227-F5EE6EEA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8EB1C-A072-3047-8DE3-31832ACFD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1829C1-3FB0-EE43-9984-D27E92767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B70E2-A6CD-5949-A1B1-6A4A716C2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1E7F3E-49C7-4C40-9722-DFA1B3EC9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0734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469CD56-4BC4-1145-8293-D29509565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90CE5E-16B1-2449-88ED-AF36D94CB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5749F1-E9F4-874E-92D9-7BAF5CA3D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9E906E-D719-BA41-BEEE-87532FCE9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1CC3A4-EFA6-5042-967B-1F6BDA03D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0048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9C6DBC-AB78-0E42-BE95-FA8929FF3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1BC02A-EEAC-C345-A582-86A329957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B194C0-468B-2A48-BBA2-EDCC58105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2768D-8AF5-6E49-869F-46CE625A5D73}" type="datetimeFigureOut">
              <a:rPr lang="es-419" smtClean="0"/>
              <a:t>28/5/20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EBAC4-95C4-354B-B0B2-E60BA798E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703D0-5CA9-6F4A-A30C-46D9A97E6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24B70-BC09-E047-BC87-432C6FE4B4E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283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f.io/wa94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7EB9429-8BBA-5945-8D4F-B4F4034D3ECA}"/>
              </a:ext>
            </a:extLst>
          </p:cNvPr>
          <p:cNvSpPr/>
          <p:nvPr/>
        </p:nvSpPr>
        <p:spPr>
          <a:xfrm>
            <a:off x="1017319" y="888369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419" sz="3600" dirty="0">
                <a:solidFill>
                  <a:srgbClr val="000000"/>
                </a:solidFill>
                <a:latin typeface="Apple Braille" pitchFamily="2" charset="0"/>
                <a:cs typeface="Al Bayan Plain" pitchFamily="2" charset="-78"/>
              </a:rPr>
              <a:t>Are you in a multilingual Project? </a:t>
            </a:r>
          </a:p>
          <a:p>
            <a:pPr algn="just"/>
            <a:r>
              <a:rPr lang="es-419" sz="3600" dirty="0">
                <a:solidFill>
                  <a:srgbClr val="C00000"/>
                </a:solidFill>
                <a:latin typeface="Apple Braille" pitchFamily="2" charset="0"/>
                <a:cs typeface="Al Bayan Plain" pitchFamily="2" charset="-78"/>
              </a:rPr>
              <a:t>¿Estás en un proyecto multilingue? </a:t>
            </a:r>
          </a:p>
          <a:p>
            <a:pPr algn="just"/>
            <a:endParaRPr lang="es-419" sz="3600" dirty="0">
              <a:solidFill>
                <a:srgbClr val="C00000"/>
              </a:solidFill>
              <a:latin typeface="Apple Braille" pitchFamily="2" charset="0"/>
              <a:cs typeface="Al Bayan Plain" pitchFamily="2" charset="-78"/>
            </a:endParaRPr>
          </a:p>
          <a:p>
            <a:pPr algn="just"/>
            <a:r>
              <a:rPr lang="es-419" sz="3600" dirty="0">
                <a:solidFill>
                  <a:srgbClr val="000000"/>
                </a:solidFill>
                <a:latin typeface="Apple Braille" pitchFamily="2" charset="0"/>
                <a:cs typeface="Al Bayan Plain" pitchFamily="2" charset="-78"/>
              </a:rPr>
              <a:t>Consider this !</a:t>
            </a:r>
          </a:p>
          <a:p>
            <a:pPr algn="just"/>
            <a:r>
              <a:rPr lang="es-419" sz="3600" b="0" dirty="0">
                <a:solidFill>
                  <a:srgbClr val="C00000"/>
                </a:solidFill>
                <a:effectLst/>
                <a:latin typeface="Apple Braille" pitchFamily="2" charset="0"/>
                <a:cs typeface="Al Bayan Plain" pitchFamily="2" charset="-78"/>
              </a:rPr>
              <a:t>Considera esto !</a:t>
            </a:r>
          </a:p>
          <a:p>
            <a:br>
              <a:rPr lang="es-419" sz="4400" dirty="0"/>
            </a:br>
            <a:endParaRPr lang="es-419" sz="4400" dirty="0"/>
          </a:p>
        </p:txBody>
      </p:sp>
      <p:pic>
        <p:nvPicPr>
          <p:cNvPr id="8" name="Imagen 7" descr="Imagen que contiene taza&#10;&#10;Descripción generada automáticamente">
            <a:extLst>
              <a:ext uri="{FF2B5EF4-FFF2-40B4-BE49-F238E27FC236}">
                <a16:creationId xmlns:a16="http://schemas.microsoft.com/office/drawing/2014/main" id="{AD23AA09-24BF-F14E-A66D-85E6480AA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8822" y="888369"/>
            <a:ext cx="1007976" cy="1102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609653E-1D3B-2A47-A7B5-F1533C681F11}"/>
              </a:ext>
            </a:extLst>
          </p:cNvPr>
          <p:cNvSpPr txBox="1"/>
          <p:nvPr/>
        </p:nvSpPr>
        <p:spPr>
          <a:xfrm>
            <a:off x="7505205" y="1990548"/>
            <a:ext cx="45830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dirty="0">
                <a:latin typeface="Apple Braille" pitchFamily="2" charset="0"/>
              </a:rPr>
              <a:t>Ernesto Priani Saisó</a:t>
            </a:r>
          </a:p>
          <a:p>
            <a:r>
              <a:rPr lang="es-419" dirty="0">
                <a:latin typeface="Apple Braille" pitchFamily="2" charset="0"/>
              </a:rPr>
              <a:t>Facultad de Filosofía y Letras</a:t>
            </a:r>
          </a:p>
          <a:p>
            <a:r>
              <a:rPr lang="es-419" dirty="0">
                <a:latin typeface="Apple Braille" pitchFamily="2" charset="0"/>
              </a:rPr>
              <a:t>Universidad Nacional Autónoma de Méixco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6120E31-3D2F-CD48-B50D-7BCC19193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587" y="4042483"/>
            <a:ext cx="4437413" cy="363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8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BE21C90-B13C-954B-92F3-67C28D382950}"/>
              </a:ext>
            </a:extLst>
          </p:cNvPr>
          <p:cNvSpPr txBox="1"/>
          <p:nvPr/>
        </p:nvSpPr>
        <p:spPr>
          <a:xfrm>
            <a:off x="690747" y="736521"/>
            <a:ext cx="4443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dirty="0">
                <a:latin typeface="Apple Braille" pitchFamily="2" charset="0"/>
              </a:rPr>
              <a:t>Oceanic Echanges/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Intercambios Océanicos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C08A10C-BD50-F04C-9C78-239F87485CD2}"/>
              </a:ext>
            </a:extLst>
          </p:cNvPr>
          <p:cNvSpPr txBox="1"/>
          <p:nvPr/>
        </p:nvSpPr>
        <p:spPr>
          <a:xfrm>
            <a:off x="1448789" y="1394729"/>
            <a:ext cx="55101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>
                <a:solidFill>
                  <a:srgbClr val="000000"/>
                </a:solidFill>
                <a:latin typeface="Apple Braille" pitchFamily="2" charset="0"/>
              </a:rPr>
              <a:t>Main goal: study the flow of news in XIX Century newspapers using and creating Digital Humanities tools</a:t>
            </a:r>
          </a:p>
          <a:p>
            <a:r>
              <a:rPr lang="es-419">
                <a:solidFill>
                  <a:srgbClr val="C00000"/>
                </a:solidFill>
                <a:latin typeface="Apple Braille" pitchFamily="2" charset="0"/>
              </a:rPr>
              <a:t>Objetivo: estudiar el flujo de noticias en periódicos del siglo XIX usando y creando herramientas digitales</a:t>
            </a:r>
            <a:endParaRPr lang="es-419" dirty="0">
              <a:solidFill>
                <a:srgbClr val="C00000"/>
              </a:solidFill>
              <a:latin typeface="Apple Braille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8BFA1AF-E6DF-6945-9A86-B2DC4BD474E0}"/>
              </a:ext>
            </a:extLst>
          </p:cNvPr>
          <p:cNvSpPr txBox="1"/>
          <p:nvPr/>
        </p:nvSpPr>
        <p:spPr>
          <a:xfrm>
            <a:off x="2733303" y="3429000"/>
            <a:ext cx="7944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>
                <a:latin typeface="Apple Braille" pitchFamily="2" charset="0"/>
              </a:rPr>
              <a:t>Multilingual project/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Proyecto multilingue</a:t>
            </a:r>
            <a:r>
              <a:rPr lang="es-419" dirty="0">
                <a:latin typeface="Apple Braille" pitchFamily="2" charset="0"/>
              </a:rPr>
              <a:t>: </a:t>
            </a:r>
          </a:p>
          <a:p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Research team from six countries/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Equipo de investigación de seis paises</a:t>
            </a:r>
          </a:p>
          <a:p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United States, England, Netherlands, Germany, Finland and Mexico</a:t>
            </a:r>
          </a:p>
          <a:p>
            <a:endParaRPr lang="es-419" dirty="0">
              <a:solidFill>
                <a:srgbClr val="C00000"/>
              </a:solidFill>
              <a:latin typeface="Apple Braille" pitchFamily="2" charset="0"/>
            </a:endParaRPr>
          </a:p>
          <a:p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Corpus extracted from 8 national libraries and in five different Languages/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Corpus formado de 8 bibliotecas nacionales en cinco idiomas</a:t>
            </a:r>
          </a:p>
          <a:p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Inglés, Español, Alemán, Holandes y Finlandes, más Ruso, Sueco y Francés</a:t>
            </a:r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0F3ED0-D6BA-2A41-8FE5-58B9F8724C60}"/>
              </a:ext>
            </a:extLst>
          </p:cNvPr>
          <p:cNvSpPr txBox="1"/>
          <p:nvPr/>
        </p:nvSpPr>
        <p:spPr>
          <a:xfrm>
            <a:off x="9359734" y="583616"/>
            <a:ext cx="26363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600"/>
              <a:t>Oceanic Exchanges Project Team, 2017. </a:t>
            </a:r>
            <a:r>
              <a:rPr lang="es-419" sz="1600" i="1"/>
              <a:t>Oceanic Exchanges: Tracing Global Information Networks In Historical Newspaper Repositories, 1840-1914</a:t>
            </a:r>
            <a:r>
              <a:rPr lang="es-419" sz="1600"/>
              <a:t>. DOI 10.17605/OSF.IO/WA94S. Available at: </a:t>
            </a:r>
            <a:r>
              <a:rPr lang="es-419" sz="1600">
                <a:hlinkClick r:id="rId2"/>
              </a:rPr>
              <a:t>osf.io/wa94s</a:t>
            </a:r>
            <a:r>
              <a:rPr lang="es-419" sz="1600"/>
              <a:t>.</a:t>
            </a:r>
            <a:endParaRPr lang="es-419" sz="1600" dirty="0"/>
          </a:p>
        </p:txBody>
      </p:sp>
    </p:spTree>
    <p:extLst>
      <p:ext uri="{BB962C8B-B14F-4D97-AF65-F5344CB8AC3E}">
        <p14:creationId xmlns:p14="http://schemas.microsoft.com/office/powerpoint/2010/main" val="893159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C8788C7-C3ED-9C43-81A7-04085FA6B1EF}"/>
              </a:ext>
            </a:extLst>
          </p:cNvPr>
          <p:cNvSpPr txBox="1"/>
          <p:nvPr/>
        </p:nvSpPr>
        <p:spPr>
          <a:xfrm>
            <a:off x="997527" y="1390288"/>
            <a:ext cx="9417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Notwithstanding these characteristics, the problem of multilingualism and the possibility of using any languages other than English to work in was never discussed in the team </a:t>
            </a:r>
          </a:p>
          <a:p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Sin importar estas caractertísticas, el problema del multilinguismo y la posibilidad de usar otras lenguas distintas al inglés nunca fue discutido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E6602F5-C1BF-C747-90DC-A3CCC237DBB7}"/>
              </a:ext>
            </a:extLst>
          </p:cNvPr>
          <p:cNvSpPr/>
          <p:nvPr/>
        </p:nvSpPr>
        <p:spPr>
          <a:xfrm>
            <a:off x="5706093" y="3621053"/>
            <a:ext cx="4160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How could we do this differently?</a:t>
            </a:r>
          </a:p>
          <a:p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¿Cómo podríamos hacer esto distinto?</a:t>
            </a:r>
          </a:p>
        </p:txBody>
      </p:sp>
      <p:pic>
        <p:nvPicPr>
          <p:cNvPr id="9" name="Imagen 8" descr="Imagen que contiene rojo, tela, blanco, agua&#10;&#10;Descripción generada automáticamente">
            <a:extLst>
              <a:ext uri="{FF2B5EF4-FFF2-40B4-BE49-F238E27FC236}">
                <a16:creationId xmlns:a16="http://schemas.microsoft.com/office/drawing/2014/main" id="{78D86965-044F-7A49-A7B1-0A0883DB1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3966357" cy="385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4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558A62E-1103-2A47-86B3-824040DED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744" y="1129560"/>
            <a:ext cx="7433642" cy="49018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B18206C-CE71-C84A-8B76-F942DD07B145}"/>
              </a:ext>
            </a:extLst>
          </p:cNvPr>
          <p:cNvSpPr/>
          <p:nvPr/>
        </p:nvSpPr>
        <p:spPr>
          <a:xfrm>
            <a:off x="3166754" y="427712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s-419" b="0" dirty="0">
              <a:effectLst/>
            </a:endParaRPr>
          </a:p>
          <a:p>
            <a:pPr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In one sentence, the alternative is to avoid the easy path.</a:t>
            </a:r>
          </a:p>
          <a:p>
            <a:pPr algn="just"/>
            <a:endParaRPr lang="es-419" dirty="0">
              <a:solidFill>
                <a:srgbClr val="000000"/>
              </a:solidFill>
              <a:latin typeface="Apple Braille" pitchFamily="2" charset="0"/>
            </a:endParaRPr>
          </a:p>
          <a:p>
            <a:pPr algn="just"/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En una palabra, la alternativa es evitar el camino fácil </a:t>
            </a:r>
            <a:endParaRPr lang="es-419" b="0" dirty="0">
              <a:solidFill>
                <a:srgbClr val="C00000"/>
              </a:solidFill>
              <a:effectLst/>
              <a:latin typeface="Apple Braille" pitchFamily="2" charset="0"/>
            </a:endParaRPr>
          </a:p>
          <a:p>
            <a:br>
              <a:rPr lang="es-419" dirty="0"/>
            </a:b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7137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942F3D3-4C35-B14D-B672-BA4F9FBD8541}"/>
              </a:ext>
            </a:extLst>
          </p:cNvPr>
          <p:cNvSpPr/>
          <p:nvPr/>
        </p:nvSpPr>
        <p:spPr>
          <a:xfrm>
            <a:off x="3048000" y="1914850"/>
            <a:ext cx="66185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Be conscious/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Se consciente</a:t>
            </a:r>
          </a:p>
          <a:p>
            <a:pPr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A multilingual project is not multilingual if you decide to work mono-linguistically</a:t>
            </a:r>
          </a:p>
          <a:p>
            <a:pPr algn="just"/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Un proyecto multilinguistico no lo es si decides trabajar de forma monolingue</a:t>
            </a:r>
          </a:p>
          <a:p>
            <a:pPr marL="342900" indent="-342900" algn="just">
              <a:buAutoNum type="alphaUcParenR"/>
            </a:pPr>
            <a:endParaRPr lang="es-419" b="0" dirty="0">
              <a:effectLst/>
              <a:latin typeface="Apple Braille" pitchFamily="2" charset="0"/>
            </a:endParaRPr>
          </a:p>
          <a:p>
            <a:pPr marL="228600" indent="-228600"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Enrich your work/</a:t>
            </a:r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Enriquece tu trabajo</a:t>
            </a:r>
          </a:p>
          <a:p>
            <a:pPr marL="228600" indent="-228600"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Many academics are multilingual. Identify subgroups with a common language and promote the comunication in those lenguages. </a:t>
            </a:r>
          </a:p>
          <a:p>
            <a:pPr marL="228600" indent="-228600" algn="just"/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Muchos academicos son multilingues. Identifica subgrupos con una lengua común y promueve la comunicación en esas lenguas. </a:t>
            </a:r>
          </a:p>
          <a:p>
            <a:pPr marL="228600" indent="-228600" algn="just"/>
            <a:endParaRPr lang="es-419" b="0" dirty="0">
              <a:effectLst/>
              <a:latin typeface="Apple Braille" pitchFamily="2" charset="0"/>
            </a:endParaRPr>
          </a:p>
          <a:p>
            <a:br>
              <a:rPr lang="es-419" dirty="0">
                <a:latin typeface="Apple Braille" pitchFamily="2" charset="0"/>
              </a:rPr>
            </a:br>
            <a:endParaRPr lang="es-419" dirty="0">
              <a:latin typeface="Apple Braille" pitchFamily="2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F74669F-4335-E64B-8FF7-3C01E5A6035E}"/>
              </a:ext>
            </a:extLst>
          </p:cNvPr>
          <p:cNvSpPr/>
          <p:nvPr/>
        </p:nvSpPr>
        <p:spPr>
          <a:xfrm>
            <a:off x="1466380" y="964272"/>
            <a:ext cx="5387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419" dirty="0">
                <a:solidFill>
                  <a:srgbClr val="000000"/>
                </a:solidFill>
                <a:latin typeface="Apple Braille" pitchFamily="2" charset="0"/>
              </a:rPr>
              <a:t>If you are in a multilingual project, consider this</a:t>
            </a:r>
          </a:p>
          <a:p>
            <a:pPr algn="just"/>
            <a:r>
              <a:rPr lang="es-419" dirty="0">
                <a:solidFill>
                  <a:srgbClr val="C00000"/>
                </a:solidFill>
                <a:latin typeface="Apple Braille" pitchFamily="2" charset="0"/>
              </a:rPr>
              <a:t>Si estás en un proyecto multilingue, considera esto:</a:t>
            </a:r>
            <a:endParaRPr lang="es-419" b="0" dirty="0">
              <a:solidFill>
                <a:srgbClr val="C00000"/>
              </a:solidFill>
              <a:effectLst/>
              <a:latin typeface="Apple Braille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A30DAC7-E6D8-F949-ACF4-0A7C1048A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513" y="2551298"/>
            <a:ext cx="2695699" cy="336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8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C0F6898-A831-D54B-AF46-359D62620FBB}"/>
              </a:ext>
            </a:extLst>
          </p:cNvPr>
          <p:cNvSpPr/>
          <p:nvPr/>
        </p:nvSpPr>
        <p:spPr>
          <a:xfrm>
            <a:off x="2335480" y="233407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/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Yes, translate/</a:t>
            </a:r>
            <a:r>
              <a:rPr lang="es-419" dirty="0">
                <a:solidFill>
                  <a:srgbClr val="C00000"/>
                </a:solidFill>
                <a:latin typeface="Arial" panose="020B0604020202020204" pitchFamily="34" charset="0"/>
              </a:rPr>
              <a:t>Si traduce</a:t>
            </a:r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228600" indent="-228600" algn="just"/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If you are planning to translate anything to English, consider translating it in as many languages as you are working in. </a:t>
            </a:r>
          </a:p>
          <a:p>
            <a:pPr marL="228600" indent="-228600" algn="just"/>
            <a:r>
              <a:rPr lang="es-419" dirty="0">
                <a:solidFill>
                  <a:srgbClr val="C00000"/>
                </a:solidFill>
                <a:latin typeface="Arial" panose="020B0604020202020204" pitchFamily="34" charset="0"/>
              </a:rPr>
              <a:t>Si planeas traducir al inglés, considerta traducirlo a tantas lenguas como aquellas en las que estás trabajando. </a:t>
            </a:r>
          </a:p>
          <a:p>
            <a:pPr marL="228600" indent="-228600" algn="just"/>
            <a:endParaRPr lang="es-419" b="0" dirty="0">
              <a:effectLst/>
            </a:endParaRPr>
          </a:p>
          <a:p>
            <a:pPr marL="228600" indent="-228600" algn="just"/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Publish in as many languages as possible</a:t>
            </a:r>
          </a:p>
          <a:p>
            <a:pPr marL="228600" indent="-228600" algn="just"/>
            <a:r>
              <a:rPr lang="es-419" b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Publica en tantas lenguas como sea posible</a:t>
            </a:r>
            <a:endParaRPr lang="es-419" b="0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90D05AB-63F0-484B-9052-7C1B8C478490}"/>
              </a:ext>
            </a:extLst>
          </p:cNvPr>
          <p:cNvSpPr/>
          <p:nvPr/>
        </p:nvSpPr>
        <p:spPr>
          <a:xfrm>
            <a:off x="1432652" y="964272"/>
            <a:ext cx="5455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419" dirty="0">
                <a:solidFill>
                  <a:srgbClr val="000000"/>
                </a:solidFill>
                <a:latin typeface="Arial" panose="020B0604020202020204" pitchFamily="34" charset="0"/>
              </a:rPr>
              <a:t>If you are in a multilingual project, consider this</a:t>
            </a:r>
          </a:p>
          <a:p>
            <a:pPr algn="just"/>
            <a:r>
              <a:rPr lang="es-419" dirty="0">
                <a:solidFill>
                  <a:srgbClr val="C00000"/>
                </a:solidFill>
                <a:latin typeface="Arial" panose="020B0604020202020204" pitchFamily="34" charset="0"/>
              </a:rPr>
              <a:t>Si estás en un proyecto multilingue, considera esto:</a:t>
            </a:r>
            <a:endParaRPr lang="es-419" b="0" dirty="0">
              <a:solidFill>
                <a:srgbClr val="C00000"/>
              </a:solidFill>
              <a:effectLst/>
            </a:endParaRPr>
          </a:p>
        </p:txBody>
      </p:sp>
      <p:pic>
        <p:nvPicPr>
          <p:cNvPr id="7" name="Imagen 6" descr="Imagen que contiene grande, hombre, azul&#10;&#10;Descripción generada automáticamente">
            <a:extLst>
              <a:ext uri="{FF2B5EF4-FFF2-40B4-BE49-F238E27FC236}">
                <a16:creationId xmlns:a16="http://schemas.microsoft.com/office/drawing/2014/main" id="{CFE73640-07DC-204F-B04E-438654223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978" y="4215524"/>
            <a:ext cx="5176734" cy="347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0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uesta de sol, luz, rojo, oscuro&#10;&#10;Descripción generada automáticamente">
            <a:extLst>
              <a:ext uri="{FF2B5EF4-FFF2-40B4-BE49-F238E27FC236}">
                <a16:creationId xmlns:a16="http://schemas.microsoft.com/office/drawing/2014/main" id="{2A0A4563-8241-6140-9843-B10E10857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8A555DD-B0AE-164F-8D37-1D6209B9DA0E}"/>
              </a:ext>
            </a:extLst>
          </p:cNvPr>
          <p:cNvSpPr txBox="1"/>
          <p:nvPr/>
        </p:nvSpPr>
        <p:spPr>
          <a:xfrm>
            <a:off x="3328987" y="1500188"/>
            <a:ext cx="6815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dirty="0">
                <a:latin typeface="Apple Braille" pitchFamily="2" charset="0"/>
              </a:rPr>
              <a:t>Thanks you      Gracias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AFADD1-DB0E-5A4C-A762-E25DC7E9C5F6}"/>
              </a:ext>
            </a:extLst>
          </p:cNvPr>
          <p:cNvSpPr txBox="1"/>
          <p:nvPr/>
        </p:nvSpPr>
        <p:spPr>
          <a:xfrm>
            <a:off x="7529513" y="4043363"/>
            <a:ext cx="34484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2800" dirty="0">
                <a:latin typeface="Apple Braille" pitchFamily="2" charset="0"/>
              </a:rPr>
              <a:t>Ernesto Priani Saisó</a:t>
            </a:r>
          </a:p>
          <a:p>
            <a:r>
              <a:rPr lang="es-419" sz="2800" dirty="0">
                <a:latin typeface="Apple Braille" pitchFamily="2" charset="0"/>
              </a:rPr>
              <a:t>@epriani</a:t>
            </a:r>
          </a:p>
          <a:p>
            <a:r>
              <a:rPr lang="es-419" sz="2800" dirty="0">
                <a:latin typeface="Apple Braille" pitchFamily="2" charset="0"/>
              </a:rPr>
              <a:t>epriani@gmail.com</a:t>
            </a:r>
          </a:p>
        </p:txBody>
      </p:sp>
    </p:spTree>
    <p:extLst>
      <p:ext uri="{BB962C8B-B14F-4D97-AF65-F5344CB8AC3E}">
        <p14:creationId xmlns:p14="http://schemas.microsoft.com/office/powerpoint/2010/main" val="2532785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7450</TotalTime>
  <Words>459</Words>
  <Application>Microsoft Macintosh PowerPoint</Application>
  <PresentationFormat>Panorámica</PresentationFormat>
  <Paragraphs>51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Apple Braille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Ernesto Priani Saisó</dc:creator>
  <cp:lastModifiedBy>Ernesto Priani Saisó</cp:lastModifiedBy>
  <cp:revision>6</cp:revision>
  <dcterms:created xsi:type="dcterms:W3CDTF">2020-05-30T13:58:25Z</dcterms:created>
  <dcterms:modified xsi:type="dcterms:W3CDTF">2020-06-04T18:08:45Z</dcterms:modified>
</cp:coreProperties>
</file>