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42803763" cy="30275213"/>
  <p:notesSz cx="6797675" cy="9926638"/>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2E3B"/>
    <a:srgbClr val="05B4DD"/>
    <a:srgbClr val="BA4B16"/>
    <a:srgbClr val="014751"/>
    <a:srgbClr val="23B97D"/>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319B4B-5E70-F34C-8CFC-56C220145831}" v="36" dt="2018-06-07T10:07:08.8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snapToObjects="1">
      <p:cViewPr varScale="1">
        <p:scale>
          <a:sx n="25" d="100"/>
          <a:sy n="25" d="100"/>
        </p:scale>
        <p:origin x="14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3EC764-EF56-A243-9B79-76C4D019DAE4}" type="datetimeFigureOut">
              <a:rPr lang="en-GB" smtClean="0"/>
              <a:t>01/08/2018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74429F-6F3E-1F44-B99C-5D1EC2D0D99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2B3EC764-EF56-A243-9B79-76C4D019DAE4}" type="datetimeFigureOut">
              <a:rPr lang="en-GB" smtClean="0"/>
              <a:t>01/08/2018</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F274429F-6F3E-1F44-B99C-5D1EC2D0D99B}" type="slidenum">
              <a:rPr lang="en-GB" smtClean="0"/>
              <a:t>‹#›</a:t>
            </a:fld>
            <a:endParaRPr lang="en-GB"/>
          </a:p>
        </p:txBody>
      </p:sp>
    </p:spTree>
    <p:extLst>
      <p:ext uri="{BB962C8B-B14F-4D97-AF65-F5344CB8AC3E}">
        <p14:creationId xmlns:p14="http://schemas.microsoft.com/office/powerpoint/2010/main" val="61340789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mailto:elisa.sampsonvt@kcl.ac.uk" TargetMode="External"/><Relationship Id="rId7"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1CAE1492-6C5F-429A-AFD5-5F581CD2CF27}"/>
              </a:ext>
            </a:extLst>
          </p:cNvPr>
          <p:cNvPicPr>
            <a:picLocks noChangeAspect="1"/>
          </p:cNvPicPr>
          <p:nvPr/>
        </p:nvPicPr>
        <p:blipFill>
          <a:blip r:embed="rId2"/>
          <a:stretch>
            <a:fillRect/>
          </a:stretch>
        </p:blipFill>
        <p:spPr>
          <a:xfrm>
            <a:off x="33257836" y="366532"/>
            <a:ext cx="8307509" cy="4815840"/>
          </a:xfrm>
          <a:prstGeom prst="rect">
            <a:avLst/>
          </a:prstGeom>
        </p:spPr>
      </p:pic>
      <p:sp>
        <p:nvSpPr>
          <p:cNvPr id="3" name="Subtitle 2"/>
          <p:cNvSpPr>
            <a:spLocks noGrp="1"/>
          </p:cNvSpPr>
          <p:nvPr>
            <p:ph type="subTitle" idx="1"/>
          </p:nvPr>
        </p:nvSpPr>
        <p:spPr>
          <a:xfrm>
            <a:off x="11050645" y="5037910"/>
            <a:ext cx="30512041" cy="1447345"/>
          </a:xfrm>
        </p:spPr>
        <p:txBody>
          <a:bodyPr lIns="0" tIns="180000" rIns="0" bIns="36000">
            <a:noAutofit/>
          </a:bodyPr>
          <a:lstStyle/>
          <a:p>
            <a:pPr algn="l">
              <a:lnSpc>
                <a:spcPts val="3000"/>
              </a:lnSpc>
              <a:spcBef>
                <a:spcPts val="0"/>
              </a:spcBef>
            </a:pPr>
            <a:r>
              <a:rPr lang="en-GB" sz="3600" dirty="0">
                <a:solidFill>
                  <a:srgbClr val="162E3B"/>
                </a:solidFill>
                <a:latin typeface="Arial" panose="020B0604020202020204" pitchFamily="34" charset="0"/>
                <a:ea typeface="Open Sans" charset="0"/>
                <a:cs typeface="Arial" panose="020B0604020202020204" pitchFamily="34" charset="0"/>
              </a:rPr>
              <a:t>Elisa Sampson Vera Tudela</a:t>
            </a:r>
          </a:p>
          <a:p>
            <a:pPr algn="l">
              <a:lnSpc>
                <a:spcPts val="3000"/>
              </a:lnSpc>
              <a:spcBef>
                <a:spcPts val="0"/>
              </a:spcBef>
            </a:pPr>
            <a:r>
              <a:rPr lang="en-GB" sz="3600" dirty="0">
                <a:solidFill>
                  <a:srgbClr val="162E3B"/>
                </a:solidFill>
                <a:latin typeface="Arial" panose="020B0604020202020204" pitchFamily="34" charset="0"/>
                <a:ea typeface="Open Sans" charset="0"/>
                <a:cs typeface="Arial" panose="020B0604020202020204" pitchFamily="34" charset="0"/>
              </a:rPr>
              <a:t>			Eleanor Catherall, KCL; Aude Langlois, KCL; Miguel Peña Novo, KCL</a:t>
            </a:r>
          </a:p>
          <a:p>
            <a:pPr algn="l">
              <a:lnSpc>
                <a:spcPts val="3000"/>
              </a:lnSpc>
              <a:spcBef>
                <a:spcPts val="0"/>
              </a:spcBef>
            </a:pPr>
            <a:r>
              <a:rPr lang="en-GB" sz="3600" dirty="0">
                <a:solidFill>
                  <a:srgbClr val="162E3B"/>
                </a:solidFill>
                <a:latin typeface="Arial" panose="020B0604020202020204" pitchFamily="34" charset="0"/>
                <a:ea typeface="Open Sans" charset="0"/>
                <a:cs typeface="Arial" panose="020B0604020202020204" pitchFamily="34" charset="0"/>
              </a:rPr>
              <a:t>Senior Lecturer, SPLAS, KCL</a:t>
            </a:r>
            <a:endParaRPr lang="en-GB" sz="2400" dirty="0">
              <a:solidFill>
                <a:schemeClr val="tx2"/>
              </a:solidFill>
              <a:latin typeface="Arial" panose="020B0604020202020204" pitchFamily="34" charset="0"/>
              <a:ea typeface="Open Sans" charset="0"/>
              <a:cs typeface="Arial" panose="020B0604020202020204" pitchFamily="34" charset="0"/>
            </a:endParaRPr>
          </a:p>
        </p:txBody>
      </p:sp>
      <p:cxnSp>
        <p:nvCxnSpPr>
          <p:cNvPr id="5" name="Straight Connector 4"/>
          <p:cNvCxnSpPr>
            <a:cxnSpLocks/>
          </p:cNvCxnSpPr>
          <p:nvPr/>
        </p:nvCxnSpPr>
        <p:spPr>
          <a:xfrm>
            <a:off x="10495259" y="4469675"/>
            <a:ext cx="29821200" cy="22207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159618" y="6902445"/>
            <a:ext cx="12240000" cy="20022185"/>
          </a:xfrm>
          <a:prstGeom prst="rect">
            <a:avLst/>
          </a:prstGeom>
          <a:noFill/>
        </p:spPr>
        <p:txBody>
          <a:bodyPr wrap="square" lIns="0" tIns="0" rIns="0" bIns="0" numCol="1" spcCol="720000" rtlCol="0">
            <a:noAutofit/>
          </a:bodyPr>
          <a:lstStyle/>
          <a:p>
            <a:pPr>
              <a:lnSpc>
                <a:spcPts val="3600"/>
              </a:lnSpc>
            </a:pPr>
            <a:endParaRPr lang="en-GB" sz="2800" b="1" dirty="0">
              <a:solidFill>
                <a:srgbClr val="162E3B"/>
              </a:solidFill>
              <a:latin typeface="Open Sans" charset="0"/>
              <a:ea typeface="Open Sans" charset="0"/>
              <a:cs typeface="Open Sans" charset="0"/>
            </a:endParaRPr>
          </a:p>
          <a:p>
            <a:r>
              <a:rPr lang="en-GB" sz="2800" dirty="0">
                <a:solidFill>
                  <a:srgbClr val="162E3B"/>
                </a:solidFill>
                <a:latin typeface="Arial" panose="020B0604020202020204" pitchFamily="34" charset="0"/>
                <a:cs typeface="Arial" panose="020B0604020202020204" pitchFamily="34" charset="0"/>
              </a:rPr>
              <a:t>Students acted as storytellers and radio producers interviewing native Spanish and Portuguese speakers, bringing to light unique life stories</a:t>
            </a:r>
          </a:p>
          <a:p>
            <a:endParaRPr lang="en-GB" sz="2800" dirty="0">
              <a:solidFill>
                <a:srgbClr val="162E3B"/>
              </a:solidFill>
              <a:latin typeface="Arial" panose="020B0604020202020204" pitchFamily="34" charset="0"/>
              <a:cs typeface="Arial" panose="020B0604020202020204" pitchFamily="34" charset="0"/>
            </a:endParaRPr>
          </a:p>
          <a:p>
            <a:r>
              <a:rPr lang="en-GB" sz="2800" dirty="0">
                <a:solidFill>
                  <a:srgbClr val="162E3B"/>
                </a:solidFill>
                <a:latin typeface="Arial" panose="020B0604020202020204" pitchFamily="34" charset="0"/>
                <a:cs typeface="Arial" panose="020B0604020202020204" pitchFamily="34" charset="0"/>
              </a:rPr>
              <a:t>The programmes had at their heart the vast multilingual and multicultural spaces of the Hispanic and Lusophone worlds but were told from a UK (and specifically, a London) angle.  </a:t>
            </a:r>
          </a:p>
          <a:p>
            <a:endParaRPr lang="en-GB" sz="2800" dirty="0">
              <a:solidFill>
                <a:srgbClr val="162E3B"/>
              </a:solidFill>
              <a:latin typeface="Arial" panose="020B0604020202020204" pitchFamily="34" charset="0"/>
              <a:cs typeface="Arial" panose="020B0604020202020204" pitchFamily="34" charset="0"/>
            </a:endParaRPr>
          </a:p>
          <a:p>
            <a:r>
              <a:rPr lang="en-GB" sz="2800" dirty="0">
                <a:solidFill>
                  <a:srgbClr val="162E3B"/>
                </a:solidFill>
                <a:latin typeface="Arial" panose="020B0604020202020204" pitchFamily="34" charset="0"/>
                <a:cs typeface="Arial" panose="020B0604020202020204" pitchFamily="34" charset="0"/>
              </a:rPr>
              <a:t>Students built a multilingual portfolio of materials (audio, transcripts and translations) that will also be used in teaching. They benefitted from the opportunity to deal with authentic materials, were challenged in their ability to understand the spoken language and stimulated in their critical thinking and their agency for social change</a:t>
            </a:r>
            <a:endParaRPr lang="en-GB" sz="2800" dirty="0">
              <a:solidFill>
                <a:srgbClr val="162E3B"/>
              </a:solidFill>
              <a:latin typeface="Arial" panose="020B0604020202020204" pitchFamily="34" charset="0"/>
              <a:ea typeface="Open Sans" charset="0"/>
              <a:cs typeface="Arial" panose="020B0604020202020204" pitchFamily="34" charset="0"/>
            </a:endParaRPr>
          </a:p>
          <a:p>
            <a:pPr>
              <a:lnSpc>
                <a:spcPts val="3600"/>
              </a:lnSpc>
            </a:pPr>
            <a:endParaRPr lang="en-GB" sz="2800" dirty="0">
              <a:solidFill>
                <a:schemeClr val="tx2"/>
              </a:solidFill>
              <a:latin typeface="Open Sans" charset="0"/>
              <a:ea typeface="Open Sans" charset="0"/>
              <a:cs typeface="Open Sans" charset="0"/>
            </a:endParaRPr>
          </a:p>
        </p:txBody>
      </p:sp>
      <p:cxnSp>
        <p:nvCxnSpPr>
          <p:cNvPr id="10" name="Straight Connector 9"/>
          <p:cNvCxnSpPr/>
          <p:nvPr/>
        </p:nvCxnSpPr>
        <p:spPr>
          <a:xfrm>
            <a:off x="2141880" y="6732000"/>
            <a:ext cx="1221943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421881" y="6732000"/>
            <a:ext cx="1221943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5281880" y="6732000"/>
            <a:ext cx="1221943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4837229" y="6732000"/>
            <a:ext cx="0" cy="2142000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7984269" y="6732000"/>
            <a:ext cx="0" cy="21420000"/>
          </a:xfrm>
          <a:prstGeom prst="line">
            <a:avLst/>
          </a:prstGeom>
          <a:ln w="41275" cap="rnd">
            <a:solidFill>
              <a:srgbClr val="01475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8510769" y="28238260"/>
            <a:ext cx="1221943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467227" y="22237243"/>
            <a:ext cx="12219432" cy="1658870"/>
          </a:xfrm>
          <a:prstGeom prst="rect">
            <a:avLst/>
          </a:prstGeom>
          <a:noFill/>
        </p:spPr>
        <p:txBody>
          <a:bodyPr wrap="square" lIns="0" tIns="0" rIns="0" bIns="0" rtlCol="0">
            <a:noAutofit/>
          </a:bodyPr>
          <a:lstStyle/>
          <a:p>
            <a:pPr>
              <a:lnSpc>
                <a:spcPts val="2400"/>
              </a:lnSpc>
            </a:pPr>
            <a:endParaRPr lang="en-GB" sz="1800" dirty="0">
              <a:solidFill>
                <a:schemeClr val="tx2"/>
              </a:solidFill>
              <a:latin typeface="Open Sans" charset="0"/>
              <a:ea typeface="Open Sans" charset="0"/>
              <a:cs typeface="Open Sans" charset="0"/>
            </a:endParaRPr>
          </a:p>
        </p:txBody>
      </p:sp>
      <p:sp>
        <p:nvSpPr>
          <p:cNvPr id="27" name="TextBox 26">
            <a:extLst>
              <a:ext uri="{FF2B5EF4-FFF2-40B4-BE49-F238E27FC236}">
                <a16:creationId xmlns:a16="http://schemas.microsoft.com/office/drawing/2014/main" id="{139ED914-EF2E-4A5F-880B-322ECFEAF527}"/>
              </a:ext>
            </a:extLst>
          </p:cNvPr>
          <p:cNvSpPr txBox="1"/>
          <p:nvPr/>
        </p:nvSpPr>
        <p:spPr>
          <a:xfrm>
            <a:off x="15323707" y="7169986"/>
            <a:ext cx="12240000" cy="18214848"/>
          </a:xfrm>
          <a:prstGeom prst="rect">
            <a:avLst/>
          </a:prstGeom>
          <a:noFill/>
        </p:spPr>
        <p:txBody>
          <a:bodyPr wrap="square" lIns="0" tIns="0" rIns="0" bIns="0" numCol="1" spcCol="720000" rtlCol="0">
            <a:noAutofit/>
          </a:bodyPr>
          <a:lstStyle/>
          <a:p>
            <a:pPr>
              <a:lnSpc>
                <a:spcPts val="3600"/>
              </a:lnSpc>
            </a:pPr>
            <a:endParaRPr lang="en-GB" sz="2800" b="1" dirty="0">
              <a:solidFill>
                <a:srgbClr val="162E3B"/>
              </a:solidFill>
              <a:latin typeface="Open Sans" charset="0"/>
              <a:ea typeface="Open Sans" charset="0"/>
              <a:cs typeface="Arial" panose="020B0604020202020204" pitchFamily="34" charset="0"/>
            </a:endParaRPr>
          </a:p>
          <a:p>
            <a:pPr>
              <a:lnSpc>
                <a:spcPts val="3600"/>
              </a:lnSpc>
            </a:pPr>
            <a:r>
              <a:rPr lang="en-GB" sz="4000" b="1" dirty="0">
                <a:solidFill>
                  <a:srgbClr val="162E3B"/>
                </a:solidFill>
                <a:latin typeface="Arial" panose="020B0604020202020204" pitchFamily="34" charset="0"/>
                <a:ea typeface="Open Sans" charset="0"/>
                <a:cs typeface="Arial" panose="020B0604020202020204" pitchFamily="34" charset="0"/>
              </a:rPr>
              <a:t>Ellie </a:t>
            </a:r>
            <a:r>
              <a:rPr lang="en-GB" sz="4000" b="1" dirty="0" err="1">
                <a:solidFill>
                  <a:srgbClr val="162E3B"/>
                </a:solidFill>
                <a:latin typeface="Arial" panose="020B0604020202020204" pitchFamily="34" charset="0"/>
                <a:ea typeface="Open Sans" charset="0"/>
                <a:cs typeface="Arial" panose="020B0604020202020204" pitchFamily="34" charset="0"/>
              </a:rPr>
              <a:t>Catherall</a:t>
            </a:r>
            <a:r>
              <a:rPr lang="en-GB" sz="4000" b="1" dirty="0">
                <a:solidFill>
                  <a:srgbClr val="162E3B"/>
                </a:solidFill>
                <a:latin typeface="Arial" panose="020B0604020202020204" pitchFamily="34" charset="0"/>
                <a:ea typeface="Open Sans" charset="0"/>
                <a:cs typeface="Arial" panose="020B0604020202020204" pitchFamily="34" charset="0"/>
              </a:rPr>
              <a:t>:</a:t>
            </a:r>
          </a:p>
          <a:p>
            <a:pPr>
              <a:lnSpc>
                <a:spcPts val="3600"/>
              </a:lnSpc>
            </a:pPr>
            <a:endParaRPr lang="en-GB" sz="4000" b="1" dirty="0">
              <a:solidFill>
                <a:srgbClr val="162E3B"/>
              </a:solidFill>
              <a:latin typeface="Arial" panose="020B0604020202020204" pitchFamily="34" charset="0"/>
              <a:ea typeface="Open Sans" charset="0"/>
              <a:cs typeface="Arial" panose="020B0604020202020204" pitchFamily="34" charset="0"/>
            </a:endParaRPr>
          </a:p>
          <a:p>
            <a:pPr>
              <a:lnSpc>
                <a:spcPts val="3600"/>
              </a:lnSpc>
            </a:pPr>
            <a:r>
              <a:rPr lang="en-GB" sz="4000" b="1" dirty="0">
                <a:solidFill>
                  <a:srgbClr val="162E3B"/>
                </a:solidFill>
                <a:latin typeface="Arial" panose="020B0604020202020204" pitchFamily="34" charset="0"/>
                <a:ea typeface="Open Sans" charset="0"/>
                <a:cs typeface="Arial" panose="020B0604020202020204" pitchFamily="34" charset="0"/>
              </a:rPr>
              <a:t>Interviewing and Recording</a:t>
            </a:r>
          </a:p>
          <a:p>
            <a:pPr>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a:p>
            <a:pPr>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Once my proposal had been accepted, I scheduled interviews with my two interviewees. Flavia I had met at Fresher’s Fair and Leo is a friend of my exchange partner. Both are students in London but go to different universities and study different subjects (Fashion and Neuroscience) which I thought would give my programme breadth and a basis for comparison. I wrote a list of around twenty questions about their lives and studies, with a few that were specific to what they study, where they live or what university they go to.</a:t>
            </a:r>
          </a:p>
          <a:p>
            <a:pPr>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a:p>
            <a:pPr>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Recording the interviews was a slight challenge as the Dictaphone I planned on using was too quiet so had to improvise with a USB microphone. Editing the interviews afterwards really put my problem solving to the test as I had to teach myself how to use the software and cut down the hour’s worth of recording into a twenty minute programme. </a:t>
            </a:r>
          </a:p>
          <a:p>
            <a:pPr>
              <a:lnSpc>
                <a:spcPts val="3600"/>
              </a:lnSpc>
            </a:pPr>
            <a:endParaRPr lang="en-GB" sz="2800" dirty="0">
              <a:solidFill>
                <a:schemeClr val="tx2"/>
              </a:solidFill>
              <a:latin typeface="Open Sans" charset="0"/>
              <a:ea typeface="Open Sans" charset="0"/>
              <a:cs typeface="Open Sans" charset="0"/>
            </a:endParaRPr>
          </a:p>
          <a:p>
            <a:pPr>
              <a:lnSpc>
                <a:spcPts val="3600"/>
              </a:lnSpc>
            </a:pPr>
            <a:endParaRPr lang="en-GB" sz="2800" dirty="0">
              <a:solidFill>
                <a:schemeClr val="tx2"/>
              </a:solidFill>
              <a:latin typeface="Open Sans" charset="0"/>
              <a:ea typeface="Open Sans" charset="0"/>
              <a:cs typeface="Open Sans" charset="0"/>
            </a:endParaRPr>
          </a:p>
        </p:txBody>
      </p:sp>
      <p:sp>
        <p:nvSpPr>
          <p:cNvPr id="28" name="TextBox 27">
            <a:extLst>
              <a:ext uri="{FF2B5EF4-FFF2-40B4-BE49-F238E27FC236}">
                <a16:creationId xmlns:a16="http://schemas.microsoft.com/office/drawing/2014/main" id="{55EAA9D5-B9D5-47C3-BE08-7175D2C0869B}"/>
              </a:ext>
            </a:extLst>
          </p:cNvPr>
          <p:cNvSpPr txBox="1"/>
          <p:nvPr/>
        </p:nvSpPr>
        <p:spPr>
          <a:xfrm>
            <a:off x="28421763" y="7313765"/>
            <a:ext cx="11158694" cy="11846287"/>
          </a:xfrm>
          <a:prstGeom prst="rect">
            <a:avLst/>
          </a:prstGeom>
          <a:noFill/>
        </p:spPr>
        <p:txBody>
          <a:bodyPr wrap="square" lIns="0" tIns="0" rIns="0" bIns="0" numCol="1" spcCol="720000" rtlCol="0">
            <a:noAutofit/>
          </a:bodyPr>
          <a:lstStyle/>
          <a:p>
            <a:pPr>
              <a:lnSpc>
                <a:spcPts val="3600"/>
              </a:lnSpc>
            </a:pPr>
            <a:endParaRPr lang="en-GB" sz="4000" b="1" dirty="0">
              <a:solidFill>
                <a:srgbClr val="162E3B"/>
              </a:solidFill>
              <a:latin typeface="Arial" panose="020B0604020202020204" pitchFamily="34" charset="0"/>
              <a:ea typeface="Open Sans" charset="0"/>
              <a:cs typeface="Arial" panose="020B0604020202020204" pitchFamily="34" charset="0"/>
            </a:endParaRPr>
          </a:p>
          <a:p>
            <a:pPr>
              <a:lnSpc>
                <a:spcPts val="3600"/>
              </a:lnSpc>
            </a:pPr>
            <a:r>
              <a:rPr lang="en-GB" sz="4000" b="1" dirty="0">
                <a:solidFill>
                  <a:srgbClr val="162E3B"/>
                </a:solidFill>
                <a:latin typeface="Arial" panose="020B0604020202020204" pitchFamily="34" charset="0"/>
                <a:ea typeface="Open Sans" charset="0"/>
                <a:cs typeface="Arial" panose="020B0604020202020204" pitchFamily="34" charset="0"/>
              </a:rPr>
              <a:t>Personal Reflections:</a:t>
            </a:r>
            <a:endParaRPr lang="en-GB" sz="3200" b="1" dirty="0">
              <a:solidFill>
                <a:srgbClr val="162E3B"/>
              </a:solidFill>
              <a:latin typeface="Open Sans" charset="0"/>
              <a:ea typeface="Open Sans" charset="0"/>
              <a:cs typeface="Open Sans" charset="0"/>
            </a:endParaRPr>
          </a:p>
          <a:p>
            <a:pPr>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Upon completing my programme and submitting it, the next thing to do was to create a transcript and translation of this transcript into English. As my programme was entirely in Spanish this meant translating the entire dialogue. Whilst this was enjoyable, it was much more time consuming than I anticipated as it meant listening to the programme multiple times in order to note everything that was said during the interviews. As I was speaking to native speakers, this was the most challenging part as it meant often having to look up words I didn’t know. It was also very easy to miss some words, but luckily Elisa was able to fill in gaps where I couldn’t understand or made a mistake. Translating the transcript into English was comparatively easier as English is my native language. </a:t>
            </a:r>
          </a:p>
          <a:p>
            <a:pPr>
              <a:lnSpc>
                <a:spcPts val="3600"/>
              </a:lnSpc>
            </a:pPr>
            <a:endParaRPr lang="en-GB" sz="2800" dirty="0">
              <a:solidFill>
                <a:srgbClr val="162E3B"/>
              </a:solidFill>
              <a:latin typeface="Arial" panose="020B0604020202020204" pitchFamily="34" charset="0"/>
              <a:ea typeface="Open Sans" charset="0"/>
              <a:cs typeface="Arial" panose="020B0604020202020204" pitchFamily="34" charset="0"/>
            </a:endParaRPr>
          </a:p>
          <a:p>
            <a:pPr>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Overall, from taking part in this project I feel like I have improved both in terms of practical skills (independence, resilience and organisation) as well as language skills (speaking, understanding and translating). Not only this, but I feel like I now have a greater understanding of the experiences and challenges of Spanish students in London and why they chose to study at a UK university. I believe this project will be incredibly beneficial in the future as I hope to go into broadcasting or journalism, as through making my programme completely self-sufficiently I am now able to produce interviews, record and edit and hopefully ask questions that are insightful and interesting.</a:t>
            </a:r>
          </a:p>
          <a:p>
            <a:pPr>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Ellie </a:t>
            </a:r>
            <a:r>
              <a:rPr lang="en-GB" sz="2800" dirty="0" err="1">
                <a:solidFill>
                  <a:srgbClr val="162E3B"/>
                </a:solidFill>
                <a:latin typeface="Arial" panose="020B0604020202020204" pitchFamily="34" charset="0"/>
                <a:ea typeface="Open Sans" charset="0"/>
                <a:cs typeface="Arial" panose="020B0604020202020204" pitchFamily="34" charset="0"/>
              </a:rPr>
              <a:t>Catherall</a:t>
            </a:r>
            <a:endParaRPr lang="en-GB" sz="2800" dirty="0">
              <a:solidFill>
                <a:srgbClr val="162E3B"/>
              </a:solidFill>
              <a:latin typeface="Arial" panose="020B0604020202020204" pitchFamily="34" charset="0"/>
              <a:ea typeface="Open Sans" charset="0"/>
              <a:cs typeface="Arial" panose="020B0604020202020204" pitchFamily="34" charset="0"/>
            </a:endParaRPr>
          </a:p>
          <a:p>
            <a:pPr>
              <a:lnSpc>
                <a:spcPts val="2400"/>
              </a:lnSpc>
            </a:pPr>
            <a:endParaRPr lang="en-GB" sz="2800" dirty="0">
              <a:solidFill>
                <a:schemeClr val="tx2"/>
              </a:solidFill>
              <a:latin typeface="Open Sans" charset="0"/>
              <a:ea typeface="Open Sans" charset="0"/>
              <a:cs typeface="Open Sans" charset="0"/>
            </a:endParaRPr>
          </a:p>
          <a:p>
            <a:pPr>
              <a:lnSpc>
                <a:spcPts val="3600"/>
              </a:lnSpc>
            </a:pPr>
            <a:endParaRPr lang="en-GB" sz="2800" dirty="0">
              <a:solidFill>
                <a:schemeClr val="tx2"/>
              </a:solidFill>
              <a:latin typeface="Open Sans" charset="0"/>
              <a:ea typeface="Open Sans" charset="0"/>
              <a:cs typeface="Open Sans" charset="0"/>
            </a:endParaRPr>
          </a:p>
        </p:txBody>
      </p:sp>
      <p:sp>
        <p:nvSpPr>
          <p:cNvPr id="30" name="TextBox 29">
            <a:extLst>
              <a:ext uri="{FF2B5EF4-FFF2-40B4-BE49-F238E27FC236}">
                <a16:creationId xmlns:a16="http://schemas.microsoft.com/office/drawing/2014/main" id="{94D3EE3E-AACD-4906-90AE-AA5C3765F790}"/>
              </a:ext>
            </a:extLst>
          </p:cNvPr>
          <p:cNvSpPr txBox="1"/>
          <p:nvPr/>
        </p:nvSpPr>
        <p:spPr>
          <a:xfrm>
            <a:off x="28421881" y="28575328"/>
            <a:ext cx="12664082" cy="1658870"/>
          </a:xfrm>
          <a:prstGeom prst="rect">
            <a:avLst/>
          </a:prstGeom>
          <a:noFill/>
        </p:spPr>
        <p:txBody>
          <a:bodyPr wrap="square" lIns="0" tIns="0" rIns="0" bIns="0" rtlCol="0">
            <a:noAutofit/>
          </a:bodyPr>
          <a:lstStyle/>
          <a:p>
            <a:pPr>
              <a:lnSpc>
                <a:spcPts val="1400"/>
              </a:lnSpc>
              <a:spcAft>
                <a:spcPts val="1200"/>
              </a:spcAft>
            </a:pPr>
            <a:endParaRPr lang="en-GB" sz="1800" dirty="0">
              <a:solidFill>
                <a:srgbClr val="162E3B"/>
              </a:solidFill>
              <a:latin typeface="Open Sans" charset="0"/>
              <a:ea typeface="Open Sans" charset="0"/>
              <a:cs typeface="Open Sans" charset="0"/>
            </a:endParaRPr>
          </a:p>
          <a:p>
            <a:pPr>
              <a:lnSpc>
                <a:spcPts val="2400"/>
              </a:lnSpc>
            </a:pPr>
            <a:r>
              <a:rPr lang="en-GB" sz="1800" dirty="0">
                <a:solidFill>
                  <a:schemeClr val="tx2"/>
                </a:solidFill>
                <a:latin typeface="Open Sans" charset="0"/>
                <a:ea typeface="Open Sans" charset="0"/>
                <a:cs typeface="Open Sans" charset="0"/>
              </a:rPr>
              <a:t>Contact: </a:t>
            </a:r>
            <a:r>
              <a:rPr lang="en-GB" sz="1800" dirty="0">
                <a:solidFill>
                  <a:schemeClr val="tx2"/>
                </a:solidFill>
                <a:latin typeface="Open Sans" charset="0"/>
                <a:ea typeface="Open Sans" charset="0"/>
                <a:cs typeface="Open Sans" charset="0"/>
                <a:hlinkClick r:id="rId3"/>
              </a:rPr>
              <a:t>elisa.sampsonvt@kcl.ac.uk</a:t>
            </a:r>
            <a:r>
              <a:rPr lang="en-GB" sz="1800" dirty="0">
                <a:solidFill>
                  <a:schemeClr val="tx2"/>
                </a:solidFill>
                <a:latin typeface="Open Sans" charset="0"/>
                <a:ea typeface="Open Sans" charset="0"/>
                <a:cs typeface="Open Sans" charset="0"/>
              </a:rPr>
              <a:t> </a:t>
            </a:r>
          </a:p>
        </p:txBody>
      </p:sp>
      <p:cxnSp>
        <p:nvCxnSpPr>
          <p:cNvPr id="32" name="Straight Connector 31">
            <a:extLst>
              <a:ext uri="{FF2B5EF4-FFF2-40B4-BE49-F238E27FC236}">
                <a16:creationId xmlns:a16="http://schemas.microsoft.com/office/drawing/2014/main" id="{D0227D56-E70D-42ED-B8EE-03895DDB1443}"/>
              </a:ext>
            </a:extLst>
          </p:cNvPr>
          <p:cNvCxnSpPr/>
          <p:nvPr/>
        </p:nvCxnSpPr>
        <p:spPr>
          <a:xfrm>
            <a:off x="2131319" y="28152000"/>
            <a:ext cx="1221943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5B4942-136F-4E46-9A2D-82CC149BCDFC}"/>
              </a:ext>
            </a:extLst>
          </p:cNvPr>
          <p:cNvCxnSpPr/>
          <p:nvPr/>
        </p:nvCxnSpPr>
        <p:spPr>
          <a:xfrm>
            <a:off x="15281880" y="28216130"/>
            <a:ext cx="12219432" cy="0"/>
          </a:xfrm>
          <a:prstGeom prst="line">
            <a:avLst/>
          </a:prstGeom>
          <a:ln w="31750">
            <a:solidFill>
              <a:srgbClr val="BA4B16"/>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B01966F-B444-504D-9986-7868AAD2B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15698" y="645492"/>
            <a:ext cx="8321838" cy="5954046"/>
          </a:xfrm>
          <a:prstGeom prst="rect">
            <a:avLst/>
          </a:prstGeom>
        </p:spPr>
      </p:pic>
      <p:pic>
        <p:nvPicPr>
          <p:cNvPr id="16" name="Picture 15">
            <a:extLst>
              <a:ext uri="{FF2B5EF4-FFF2-40B4-BE49-F238E27FC236}">
                <a16:creationId xmlns:a16="http://schemas.microsoft.com/office/drawing/2014/main" id="{5093F38D-8333-BB4C-99F5-7A4F47B6BF5E}"/>
              </a:ext>
            </a:extLst>
          </p:cNvPr>
          <p:cNvPicPr>
            <a:picLocks noChangeAspect="1"/>
          </p:cNvPicPr>
          <p:nvPr/>
        </p:nvPicPr>
        <p:blipFill>
          <a:blip r:embed="rId5"/>
          <a:stretch>
            <a:fillRect/>
          </a:stretch>
        </p:blipFill>
        <p:spPr>
          <a:xfrm>
            <a:off x="2640193" y="13557305"/>
            <a:ext cx="11201685" cy="2678515"/>
          </a:xfrm>
          <a:prstGeom prst="rect">
            <a:avLst/>
          </a:prstGeom>
        </p:spPr>
      </p:pic>
      <p:pic>
        <p:nvPicPr>
          <p:cNvPr id="19" name="Picture 18">
            <a:extLst>
              <a:ext uri="{FF2B5EF4-FFF2-40B4-BE49-F238E27FC236}">
                <a16:creationId xmlns:a16="http://schemas.microsoft.com/office/drawing/2014/main" id="{06D45D55-E20B-5049-B887-BB63704CCB80}"/>
              </a:ext>
            </a:extLst>
          </p:cNvPr>
          <p:cNvPicPr>
            <a:picLocks noChangeAspect="1"/>
          </p:cNvPicPr>
          <p:nvPr/>
        </p:nvPicPr>
        <p:blipFill>
          <a:blip r:embed="rId6"/>
          <a:stretch>
            <a:fillRect/>
          </a:stretch>
        </p:blipFill>
        <p:spPr>
          <a:xfrm>
            <a:off x="8974672" y="21865788"/>
            <a:ext cx="1950095" cy="1849575"/>
          </a:xfrm>
          <a:prstGeom prst="rect">
            <a:avLst/>
          </a:prstGeom>
        </p:spPr>
      </p:pic>
      <p:sp>
        <p:nvSpPr>
          <p:cNvPr id="36" name="TextBox 35">
            <a:extLst>
              <a:ext uri="{FF2B5EF4-FFF2-40B4-BE49-F238E27FC236}">
                <a16:creationId xmlns:a16="http://schemas.microsoft.com/office/drawing/2014/main" id="{5BC6F28A-ADEF-864E-BC18-45B8AEF265D6}"/>
              </a:ext>
            </a:extLst>
          </p:cNvPr>
          <p:cNvSpPr txBox="1"/>
          <p:nvPr/>
        </p:nvSpPr>
        <p:spPr>
          <a:xfrm>
            <a:off x="8495178" y="21826932"/>
            <a:ext cx="5346700" cy="3121887"/>
          </a:xfrm>
          <a:prstGeom prst="rect">
            <a:avLst/>
          </a:prstGeom>
          <a:noFill/>
        </p:spPr>
        <p:txBody>
          <a:bodyPr wrap="square" lIns="0" tIns="0" rIns="0" bIns="0" rtlCol="0">
            <a:noAutofit/>
          </a:bodyPr>
          <a:lstStyle/>
          <a:p>
            <a:pPr>
              <a:lnSpc>
                <a:spcPts val="3600"/>
              </a:lnSpc>
            </a:pPr>
            <a:endParaRPr lang="en-US" sz="2800" dirty="0">
              <a:latin typeface="Arial" panose="020B0604020202020204" pitchFamily="34" charset="0"/>
              <a:cs typeface="Arial" panose="020B0604020202020204" pitchFamily="34" charset="0"/>
            </a:endParaRPr>
          </a:p>
          <a:p>
            <a:pPr>
              <a:lnSpc>
                <a:spcPts val="3600"/>
              </a:lnSpc>
            </a:pPr>
            <a:endParaRPr lang="en-US" sz="2800" dirty="0">
              <a:latin typeface="Arial" panose="020B0604020202020204" pitchFamily="34" charset="0"/>
              <a:cs typeface="Arial" panose="020B0604020202020204" pitchFamily="34" charset="0"/>
            </a:endParaRPr>
          </a:p>
          <a:p>
            <a:pPr>
              <a:lnSpc>
                <a:spcPts val="3600"/>
              </a:lnSpc>
            </a:pPr>
            <a:endParaRPr lang="en-US" sz="2800" dirty="0">
              <a:latin typeface="Arial" panose="020B0604020202020204" pitchFamily="34" charset="0"/>
              <a:cs typeface="Arial" panose="020B0604020202020204" pitchFamily="34" charset="0"/>
            </a:endParaRPr>
          </a:p>
          <a:p>
            <a:pPr>
              <a:lnSpc>
                <a:spcPts val="3600"/>
              </a:lnSpc>
            </a:pPr>
            <a:r>
              <a:rPr lang="en-US" sz="2800" dirty="0">
                <a:latin typeface="Arial" panose="020B0604020202020204" pitchFamily="34" charset="0"/>
                <a:cs typeface="Arial" panose="020B0604020202020204" pitchFamily="34" charset="0"/>
              </a:rPr>
              <a:t>	</a:t>
            </a:r>
          </a:p>
          <a:p>
            <a:pPr>
              <a:lnSpc>
                <a:spcPts val="3600"/>
              </a:lnSpc>
            </a:pPr>
            <a:r>
              <a:rPr lang="en-US" sz="2800" dirty="0">
                <a:latin typeface="Arial" panose="020B0604020202020204" pitchFamily="34" charset="0"/>
                <a:cs typeface="Arial" panose="020B0604020202020204" pitchFamily="34" charset="0"/>
              </a:rPr>
              <a:t>	</a:t>
            </a:r>
          </a:p>
          <a:p>
            <a:pPr>
              <a:lnSpc>
                <a:spcPts val="3600"/>
              </a:lnSpc>
            </a:pPr>
            <a:r>
              <a:rPr lang="en-US" sz="2800" dirty="0">
                <a:latin typeface="Arial" panose="020B0604020202020204" pitchFamily="34" charset="0"/>
                <a:cs typeface="Arial" panose="020B0604020202020204" pitchFamily="34" charset="0"/>
              </a:rPr>
              <a:t>We took advantage of in-house technology (KCL Radio and</a:t>
            </a:r>
          </a:p>
          <a:p>
            <a:pPr>
              <a:lnSpc>
                <a:spcPts val="3600"/>
              </a:lnSpc>
            </a:pPr>
            <a:r>
              <a:rPr lang="en-US" sz="2800" dirty="0">
                <a:latin typeface="Arial" panose="020B0604020202020204" pitchFamily="34" charset="0"/>
                <a:cs typeface="Arial" panose="020B0604020202020204" pitchFamily="34" charset="0"/>
              </a:rPr>
              <a:t>Language Acts Website) to produce, distribute and exchange stories </a:t>
            </a:r>
          </a:p>
          <a:p>
            <a:pPr>
              <a:lnSpc>
                <a:spcPts val="3600"/>
              </a:lnSpc>
            </a:pPr>
            <a:endParaRPr lang="en-US" sz="28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95ED75C6-D097-2D46-84D5-2C85AD4E5630}"/>
              </a:ext>
            </a:extLst>
          </p:cNvPr>
          <p:cNvSpPr txBox="1"/>
          <p:nvPr/>
        </p:nvSpPr>
        <p:spPr>
          <a:xfrm>
            <a:off x="9245600" y="19939000"/>
            <a:ext cx="914400" cy="914400"/>
          </a:xfrm>
          <a:prstGeom prst="rect">
            <a:avLst/>
          </a:prstGeom>
          <a:noFill/>
        </p:spPr>
        <p:txBody>
          <a:bodyPr wrap="none" lIns="0" tIns="0" rIns="0" bIns="0" rtlCol="0">
            <a:noAutofit/>
          </a:bodyPr>
          <a:lstStyle/>
          <a:p>
            <a:pPr>
              <a:lnSpc>
                <a:spcPts val="3600"/>
              </a:lnSpc>
            </a:pPr>
            <a:endParaRPr lang="en-US" sz="2800" dirty="0"/>
          </a:p>
        </p:txBody>
      </p:sp>
      <p:sp>
        <p:nvSpPr>
          <p:cNvPr id="24" name="TextBox 23">
            <a:extLst>
              <a:ext uri="{FF2B5EF4-FFF2-40B4-BE49-F238E27FC236}">
                <a16:creationId xmlns:a16="http://schemas.microsoft.com/office/drawing/2014/main" id="{C4BB5729-ECC9-A844-AE42-EED4B9C35136}"/>
              </a:ext>
            </a:extLst>
          </p:cNvPr>
          <p:cNvSpPr txBox="1"/>
          <p:nvPr/>
        </p:nvSpPr>
        <p:spPr>
          <a:xfrm>
            <a:off x="9580859" y="22080770"/>
            <a:ext cx="914400" cy="914400"/>
          </a:xfrm>
          <a:prstGeom prst="rect">
            <a:avLst/>
          </a:prstGeom>
          <a:noFill/>
        </p:spPr>
        <p:txBody>
          <a:bodyPr wrap="none" lIns="0" tIns="0" rIns="0" bIns="0" rtlCol="0">
            <a:noAutofit/>
          </a:bodyPr>
          <a:lstStyle/>
          <a:p>
            <a:pPr>
              <a:lnSpc>
                <a:spcPts val="3600"/>
              </a:lnSpc>
            </a:pPr>
            <a:endParaRPr lang="en-US" sz="2800" dirty="0"/>
          </a:p>
        </p:txBody>
      </p:sp>
      <p:sp>
        <p:nvSpPr>
          <p:cNvPr id="38" name="TextBox 37">
            <a:extLst>
              <a:ext uri="{FF2B5EF4-FFF2-40B4-BE49-F238E27FC236}">
                <a16:creationId xmlns:a16="http://schemas.microsoft.com/office/drawing/2014/main" id="{B2213397-0F77-824F-B500-299C2BC9A568}"/>
              </a:ext>
            </a:extLst>
          </p:cNvPr>
          <p:cNvSpPr txBox="1"/>
          <p:nvPr/>
        </p:nvSpPr>
        <p:spPr>
          <a:xfrm>
            <a:off x="2438400" y="16779240"/>
            <a:ext cx="10922000" cy="3121887"/>
          </a:xfrm>
          <a:prstGeom prst="rect">
            <a:avLst/>
          </a:prstGeom>
          <a:noFill/>
        </p:spPr>
        <p:txBody>
          <a:bodyPr wrap="square" lIns="0" tIns="0" rIns="0" bIns="0" rtlCol="0">
            <a:noAutofit/>
          </a:bodyPr>
          <a:lstStyle/>
          <a:p>
            <a:pPr>
              <a:lnSpc>
                <a:spcPts val="3600"/>
              </a:lnSpc>
            </a:pPr>
            <a:r>
              <a:rPr lang="en-GB" sz="2800" dirty="0">
                <a:solidFill>
                  <a:srgbClr val="162E3B"/>
                </a:solidFill>
                <a:latin typeface="Arial" panose="020B0604020202020204" pitchFamily="34" charset="0"/>
                <a:ea typeface="Open Sans" charset="0"/>
                <a:cs typeface="Arial" panose="020B0604020202020204" pitchFamily="34" charset="0"/>
              </a:rPr>
              <a:t>Ellie: “The project moves beyond simply documenting lives and develops cultural awareness, tests language skills and tests your ability to gather and present information in a way that is insightful and engaging. It also teaches the essential skills of being independent, resourceful and proactive when faced with challenges and decision-making opportunities.”</a:t>
            </a:r>
          </a:p>
        </p:txBody>
      </p:sp>
      <p:sp>
        <p:nvSpPr>
          <p:cNvPr id="39" name="TextBox 38">
            <a:extLst>
              <a:ext uri="{FF2B5EF4-FFF2-40B4-BE49-F238E27FC236}">
                <a16:creationId xmlns:a16="http://schemas.microsoft.com/office/drawing/2014/main" id="{2E230C3E-4EE3-9F4F-B4CF-B3311B0E5D15}"/>
              </a:ext>
            </a:extLst>
          </p:cNvPr>
          <p:cNvSpPr txBox="1"/>
          <p:nvPr/>
        </p:nvSpPr>
        <p:spPr>
          <a:xfrm>
            <a:off x="2640193" y="20204034"/>
            <a:ext cx="2800089" cy="4980818"/>
          </a:xfrm>
          <a:prstGeom prst="rect">
            <a:avLst/>
          </a:prstGeom>
          <a:noFill/>
        </p:spPr>
        <p:txBody>
          <a:bodyPr wrap="square" lIns="0" tIns="0" rIns="0" bIns="0" rtlCol="0">
            <a:noAutofit/>
          </a:bodyPr>
          <a:lstStyle/>
          <a:p>
            <a:pPr>
              <a:lnSpc>
                <a:spcPts val="3600"/>
              </a:lnSpc>
            </a:pPr>
            <a:r>
              <a:rPr lang="en-US" sz="2800" i="1" dirty="0"/>
              <a:t>Ellie </a:t>
            </a:r>
            <a:r>
              <a:rPr lang="en-US" sz="2800" i="1" dirty="0" err="1"/>
              <a:t>Catherall</a:t>
            </a:r>
            <a:r>
              <a:rPr lang="en-US" sz="2800" dirty="0"/>
              <a:t>:</a:t>
            </a:r>
          </a:p>
          <a:p>
            <a:pPr>
              <a:lnSpc>
                <a:spcPts val="3600"/>
              </a:lnSpc>
            </a:pPr>
            <a:r>
              <a:rPr lang="en-US" sz="2800" dirty="0"/>
              <a:t>Spanish Students Studying in London</a:t>
            </a:r>
          </a:p>
          <a:p>
            <a:pPr>
              <a:lnSpc>
                <a:spcPts val="3600"/>
              </a:lnSpc>
            </a:pPr>
            <a:r>
              <a:rPr lang="en-US" sz="2800" i="1" dirty="0"/>
              <a:t>Aude Langlois</a:t>
            </a:r>
            <a:r>
              <a:rPr lang="en-US" sz="2800" dirty="0"/>
              <a:t>: Indo-American Refuge and Migrant Organization</a:t>
            </a:r>
          </a:p>
          <a:p>
            <a:pPr>
              <a:lnSpc>
                <a:spcPts val="3600"/>
              </a:lnSpc>
            </a:pPr>
            <a:r>
              <a:rPr lang="en-US" sz="2800" i="1" dirty="0"/>
              <a:t>Miguel Peña Novo</a:t>
            </a:r>
            <a:r>
              <a:rPr lang="en-US" sz="2800" dirty="0"/>
              <a:t>:</a:t>
            </a:r>
          </a:p>
          <a:p>
            <a:pPr>
              <a:lnSpc>
                <a:spcPts val="3600"/>
              </a:lnSpc>
            </a:pPr>
            <a:r>
              <a:rPr lang="en-US" sz="2800" dirty="0"/>
              <a:t>KCL Justice for Cleaners</a:t>
            </a:r>
          </a:p>
          <a:p>
            <a:pPr>
              <a:lnSpc>
                <a:spcPts val="3600"/>
              </a:lnSpc>
            </a:pPr>
            <a:endParaRPr lang="en-US" sz="2800" dirty="0"/>
          </a:p>
        </p:txBody>
      </p:sp>
      <p:pic>
        <p:nvPicPr>
          <p:cNvPr id="40" name="Picture 39">
            <a:extLst>
              <a:ext uri="{FF2B5EF4-FFF2-40B4-BE49-F238E27FC236}">
                <a16:creationId xmlns:a16="http://schemas.microsoft.com/office/drawing/2014/main" id="{FBAA99EC-5846-0349-8EDD-F7EF96EAD37B}"/>
              </a:ext>
            </a:extLst>
          </p:cNvPr>
          <p:cNvPicPr>
            <a:picLocks noChangeAspect="1"/>
          </p:cNvPicPr>
          <p:nvPr/>
        </p:nvPicPr>
        <p:blipFill>
          <a:blip r:embed="rId7"/>
          <a:stretch>
            <a:fillRect/>
          </a:stretch>
        </p:blipFill>
        <p:spPr>
          <a:xfrm>
            <a:off x="16202307" y="16235819"/>
            <a:ext cx="4948592" cy="7452000"/>
          </a:xfrm>
          <a:prstGeom prst="rect">
            <a:avLst/>
          </a:prstGeom>
        </p:spPr>
      </p:pic>
      <p:sp>
        <p:nvSpPr>
          <p:cNvPr id="41" name="TextBox 40">
            <a:extLst>
              <a:ext uri="{FF2B5EF4-FFF2-40B4-BE49-F238E27FC236}">
                <a16:creationId xmlns:a16="http://schemas.microsoft.com/office/drawing/2014/main" id="{7620E29D-A9CD-D54A-B2C8-3DA4ED2F74A0}"/>
              </a:ext>
            </a:extLst>
          </p:cNvPr>
          <p:cNvSpPr txBox="1"/>
          <p:nvPr/>
        </p:nvSpPr>
        <p:spPr>
          <a:xfrm>
            <a:off x="15008933" y="24034420"/>
            <a:ext cx="5482097" cy="914400"/>
          </a:xfrm>
          <a:prstGeom prst="rect">
            <a:avLst/>
          </a:prstGeom>
          <a:noFill/>
        </p:spPr>
        <p:txBody>
          <a:bodyPr wrap="none" lIns="0" tIns="0" rIns="0" bIns="0" rtlCol="0">
            <a:noAutofit/>
          </a:bodyPr>
          <a:lstStyle/>
          <a:p>
            <a:pPr algn="r">
              <a:lnSpc>
                <a:spcPts val="3600"/>
              </a:lnSpc>
            </a:pPr>
            <a:r>
              <a:rPr lang="en-GB" sz="2800" i="1" dirty="0">
                <a:solidFill>
                  <a:srgbClr val="162E3B"/>
                </a:solidFill>
                <a:latin typeface="Arial" panose="020B0604020202020204" pitchFamily="34" charset="0"/>
                <a:cs typeface="Arial" panose="020B0604020202020204" pitchFamily="34" charset="0"/>
              </a:rPr>
              <a:t>Leo exploring Shoreditch</a:t>
            </a:r>
          </a:p>
        </p:txBody>
      </p:sp>
      <p:pic>
        <p:nvPicPr>
          <p:cNvPr id="42" name="Picture 41">
            <a:extLst>
              <a:ext uri="{FF2B5EF4-FFF2-40B4-BE49-F238E27FC236}">
                <a16:creationId xmlns:a16="http://schemas.microsoft.com/office/drawing/2014/main" id="{DC1F8F36-C597-404F-903C-05B3CFBBDA34}"/>
              </a:ext>
            </a:extLst>
          </p:cNvPr>
          <p:cNvPicPr>
            <a:picLocks noChangeAspect="1"/>
          </p:cNvPicPr>
          <p:nvPr/>
        </p:nvPicPr>
        <p:blipFill>
          <a:blip r:embed="rId8"/>
          <a:stretch>
            <a:fillRect/>
          </a:stretch>
        </p:blipFill>
        <p:spPr>
          <a:xfrm>
            <a:off x="34982688" y="19160051"/>
            <a:ext cx="5453773" cy="6732000"/>
          </a:xfrm>
          <a:prstGeom prst="rect">
            <a:avLst/>
          </a:prstGeom>
        </p:spPr>
      </p:pic>
      <p:sp>
        <p:nvSpPr>
          <p:cNvPr id="43" name="TextBox 42">
            <a:extLst>
              <a:ext uri="{FF2B5EF4-FFF2-40B4-BE49-F238E27FC236}">
                <a16:creationId xmlns:a16="http://schemas.microsoft.com/office/drawing/2014/main" id="{CA90135F-6EBA-214C-8911-41FCA881ECE4}"/>
              </a:ext>
            </a:extLst>
          </p:cNvPr>
          <p:cNvSpPr txBox="1"/>
          <p:nvPr/>
        </p:nvSpPr>
        <p:spPr>
          <a:xfrm>
            <a:off x="10924767" y="2316167"/>
            <a:ext cx="9839210" cy="1088403"/>
          </a:xfrm>
          <a:prstGeom prst="rect">
            <a:avLst/>
          </a:prstGeom>
          <a:noFill/>
        </p:spPr>
        <p:txBody>
          <a:bodyPr wrap="none" lIns="0" tIns="0" rIns="0" bIns="0" rtlCol="0">
            <a:noAutofit/>
          </a:bodyPr>
          <a:lstStyle/>
          <a:p>
            <a:pPr>
              <a:lnSpc>
                <a:spcPts val="3600"/>
              </a:lnSpc>
            </a:pPr>
            <a:r>
              <a:rPr lang="en-GB" sz="8000" b="1" dirty="0">
                <a:latin typeface="Arial" panose="020B0604020202020204" pitchFamily="34" charset="0"/>
                <a:cs typeface="Arial" panose="020B0604020202020204" pitchFamily="34" charset="0"/>
              </a:rPr>
              <a:t>Stories in Sound – A Project Joining Worlds</a:t>
            </a:r>
            <a:endParaRPr lang="en-GB" sz="8000" b="1" dirty="0">
              <a:solidFill>
                <a:srgbClr val="162E3B"/>
              </a:solidFill>
              <a:latin typeface="Arial" panose="020B0604020202020204" pitchFamily="34" charset="0"/>
              <a:ea typeface="Open Sans" charset="0"/>
              <a:cs typeface="Arial" panose="020B0604020202020204" pitchFamily="34" charset="0"/>
            </a:endParaRPr>
          </a:p>
        </p:txBody>
      </p:sp>
      <p:sp>
        <p:nvSpPr>
          <p:cNvPr id="46" name="TextBox 45">
            <a:extLst>
              <a:ext uri="{FF2B5EF4-FFF2-40B4-BE49-F238E27FC236}">
                <a16:creationId xmlns:a16="http://schemas.microsoft.com/office/drawing/2014/main" id="{8FB0D087-26F8-854D-99C0-2A42928E4714}"/>
              </a:ext>
            </a:extLst>
          </p:cNvPr>
          <p:cNvSpPr txBox="1"/>
          <p:nvPr/>
        </p:nvSpPr>
        <p:spPr>
          <a:xfrm>
            <a:off x="24514629" y="2133600"/>
            <a:ext cx="0" cy="0"/>
          </a:xfrm>
          <a:prstGeom prst="rect">
            <a:avLst/>
          </a:prstGeom>
          <a:noFill/>
        </p:spPr>
        <p:txBody>
          <a:bodyPr wrap="none" lIns="0" tIns="0" rIns="0" bIns="0" rtlCol="0">
            <a:noAutofit/>
          </a:bodyPr>
          <a:lstStyle/>
          <a:p>
            <a:pPr>
              <a:lnSpc>
                <a:spcPts val="3600"/>
              </a:lnSpc>
            </a:pPr>
            <a:endParaRPr lang="en-US" sz="2800" dirty="0"/>
          </a:p>
        </p:txBody>
      </p:sp>
      <p:sp>
        <p:nvSpPr>
          <p:cNvPr id="48" name="TextBox 47">
            <a:extLst>
              <a:ext uri="{FF2B5EF4-FFF2-40B4-BE49-F238E27FC236}">
                <a16:creationId xmlns:a16="http://schemas.microsoft.com/office/drawing/2014/main" id="{1CCA5DE5-1051-0F47-A6CB-6F2FDD97ECDB}"/>
              </a:ext>
            </a:extLst>
          </p:cNvPr>
          <p:cNvSpPr txBox="1"/>
          <p:nvPr/>
        </p:nvSpPr>
        <p:spPr>
          <a:xfrm>
            <a:off x="28510769" y="19988562"/>
            <a:ext cx="4790609" cy="6936067"/>
          </a:xfrm>
          <a:prstGeom prst="rect">
            <a:avLst/>
          </a:prstGeom>
          <a:noFill/>
        </p:spPr>
        <p:txBody>
          <a:bodyPr wrap="none" lIns="0" tIns="0" rIns="0" bIns="0" rtlCol="0">
            <a:noAutofit/>
          </a:bodyPr>
          <a:lstStyle/>
          <a:p>
            <a:pPr>
              <a:lnSpc>
                <a:spcPts val="3600"/>
              </a:lnSpc>
            </a:pPr>
            <a:r>
              <a:rPr lang="en-US" sz="2800" b="1" dirty="0"/>
              <a:t>Students Teaching Students</a:t>
            </a:r>
          </a:p>
          <a:p>
            <a:pPr>
              <a:lnSpc>
                <a:spcPts val="3600"/>
              </a:lnSpc>
            </a:pPr>
            <a:r>
              <a:rPr lang="en-US" sz="2800" dirty="0"/>
              <a:t>Ellie produced some fantastic</a:t>
            </a:r>
          </a:p>
          <a:p>
            <a:pPr>
              <a:lnSpc>
                <a:spcPts val="3600"/>
              </a:lnSpc>
            </a:pPr>
            <a:r>
              <a:rPr lang="en-US" sz="2800" dirty="0"/>
              <a:t>Supplementary materials:</a:t>
            </a:r>
          </a:p>
          <a:p>
            <a:pPr>
              <a:lnSpc>
                <a:spcPts val="3600"/>
              </a:lnSpc>
            </a:pPr>
            <a:r>
              <a:rPr lang="en-US" sz="2800" dirty="0"/>
              <a:t>Transcripts &amp; Translations,</a:t>
            </a:r>
          </a:p>
          <a:p>
            <a:pPr>
              <a:lnSpc>
                <a:spcPts val="3600"/>
              </a:lnSpc>
            </a:pPr>
            <a:r>
              <a:rPr lang="en-US" sz="2800" dirty="0"/>
              <a:t>Websites details of  student life </a:t>
            </a:r>
          </a:p>
          <a:p>
            <a:pPr>
              <a:lnSpc>
                <a:spcPts val="3600"/>
              </a:lnSpc>
            </a:pPr>
            <a:r>
              <a:rPr lang="en-US" sz="2800" dirty="0"/>
              <a:t>in London, on student views of</a:t>
            </a:r>
          </a:p>
          <a:p>
            <a:pPr>
              <a:lnSpc>
                <a:spcPts val="3600"/>
              </a:lnSpc>
            </a:pPr>
            <a:r>
              <a:rPr lang="en-US" sz="2800" dirty="0"/>
              <a:t>Brexit, blogs and articles.</a:t>
            </a:r>
          </a:p>
          <a:p>
            <a:pPr>
              <a:lnSpc>
                <a:spcPts val="3600"/>
              </a:lnSpc>
            </a:pPr>
            <a:r>
              <a:rPr lang="en-US" sz="2800" dirty="0"/>
              <a:t>Everything will be posted on the</a:t>
            </a:r>
          </a:p>
          <a:p>
            <a:pPr>
              <a:lnSpc>
                <a:spcPts val="3600"/>
              </a:lnSpc>
            </a:pPr>
            <a:r>
              <a:rPr lang="en-US" sz="2800" dirty="0"/>
              <a:t>Language Acts Website.</a:t>
            </a:r>
          </a:p>
          <a:p>
            <a:pPr>
              <a:lnSpc>
                <a:spcPts val="3600"/>
              </a:lnSpc>
            </a:pPr>
            <a:r>
              <a:rPr lang="en-US" sz="2800" dirty="0"/>
              <a:t>The materials will be used in</a:t>
            </a:r>
          </a:p>
          <a:p>
            <a:pPr>
              <a:lnSpc>
                <a:spcPts val="3600"/>
              </a:lnSpc>
            </a:pPr>
            <a:r>
              <a:rPr lang="en-US" sz="2800" dirty="0"/>
              <a:t>Language Teaching </a:t>
            </a:r>
          </a:p>
          <a:p>
            <a:pPr>
              <a:lnSpc>
                <a:spcPts val="3600"/>
              </a:lnSpc>
            </a:pPr>
            <a:r>
              <a:rPr lang="en-US" sz="2800" dirty="0"/>
              <a:t>in the Department of Spanish, </a:t>
            </a:r>
          </a:p>
          <a:p>
            <a:pPr>
              <a:lnSpc>
                <a:spcPts val="3600"/>
              </a:lnSpc>
            </a:pPr>
            <a:r>
              <a:rPr lang="en-US" sz="2800" dirty="0"/>
              <a:t>Portuguese and Latin American</a:t>
            </a:r>
          </a:p>
          <a:p>
            <a:pPr>
              <a:lnSpc>
                <a:spcPts val="3600"/>
              </a:lnSpc>
            </a:pPr>
            <a:r>
              <a:rPr lang="en-US" sz="2800" dirty="0"/>
              <a:t> Studies at KCL</a:t>
            </a:r>
          </a:p>
        </p:txBody>
      </p:sp>
      <p:sp>
        <p:nvSpPr>
          <p:cNvPr id="51" name="TextBox 50">
            <a:extLst>
              <a:ext uri="{FF2B5EF4-FFF2-40B4-BE49-F238E27FC236}">
                <a16:creationId xmlns:a16="http://schemas.microsoft.com/office/drawing/2014/main" id="{7F4D25B2-55E7-194B-8F3C-94FC9BD0D45A}"/>
              </a:ext>
            </a:extLst>
          </p:cNvPr>
          <p:cNvSpPr txBox="1"/>
          <p:nvPr/>
        </p:nvSpPr>
        <p:spPr>
          <a:xfrm>
            <a:off x="35008457" y="26389536"/>
            <a:ext cx="914400" cy="914400"/>
          </a:xfrm>
          <a:prstGeom prst="rect">
            <a:avLst/>
          </a:prstGeom>
          <a:noFill/>
        </p:spPr>
        <p:txBody>
          <a:bodyPr wrap="none" lIns="0" tIns="0" rIns="0" bIns="0" rtlCol="0">
            <a:noAutofit/>
          </a:bodyPr>
          <a:lstStyle/>
          <a:p>
            <a:pPr>
              <a:lnSpc>
                <a:spcPts val="3600"/>
              </a:lnSpc>
            </a:pPr>
            <a:r>
              <a:rPr lang="en-US" sz="2800" i="1" dirty="0"/>
              <a:t>Flavia at Columbia Road Flower Market</a:t>
            </a:r>
          </a:p>
        </p:txBody>
      </p:sp>
    </p:spTree>
    <p:extLst>
      <p:ext uri="{BB962C8B-B14F-4D97-AF65-F5344CB8AC3E}">
        <p14:creationId xmlns:p14="http://schemas.microsoft.com/office/powerpoint/2010/main" val="1842786566"/>
      </p:ext>
    </p:extLst>
  </p:cSld>
  <p:clrMapOvr>
    <a:masterClrMapping/>
  </p:clrMapOvr>
</p:sld>
</file>

<file path=ppt/theme/theme1.xml><?xml version="1.0" encoding="utf-8"?>
<a:theme xmlns:a="http://schemas.openxmlformats.org/drawingml/2006/main" name="Office Theme">
  <a:themeElements>
    <a:clrScheme name="LSHTM">
      <a:dk1>
        <a:srgbClr val="000000"/>
      </a:dk1>
      <a:lt1>
        <a:srgbClr val="FFFFFF"/>
      </a:lt1>
      <a:dk2>
        <a:srgbClr val="00464F"/>
      </a:dk2>
      <a:lt2>
        <a:srgbClr val="BCE8D6"/>
      </a:lt2>
      <a:accent1>
        <a:srgbClr val="27B67A"/>
      </a:accent1>
      <a:accent2>
        <a:srgbClr val="129073"/>
      </a:accent2>
      <a:accent3>
        <a:srgbClr val="79999D"/>
      </a:accent3>
      <a:accent4>
        <a:srgbClr val="27B67A"/>
      </a:accent4>
      <a:accent5>
        <a:srgbClr val="129073"/>
      </a:accent5>
      <a:accent6>
        <a:srgbClr val="79999D"/>
      </a:accent6>
      <a:hlink>
        <a:srgbClr val="0563C1"/>
      </a:hlink>
      <a:folHlink>
        <a:srgbClr val="954F72"/>
      </a:folHlink>
    </a:clrScheme>
    <a:fontScheme name="LSHTM">
      <a:majorFont>
        <a:latin typeface="Merriweathe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nSpc>
            <a:spcPts val="3600"/>
          </a:lnSpc>
          <a:defRPr sz="2800"/>
        </a:defPPr>
      </a:lstStyle>
    </a:txDef>
  </a:objectDefaults>
  <a:extraClrSchemeLst/>
  <a:extLst>
    <a:ext uri="{05A4C25C-085E-4340-85A3-A5531E510DB2}">
      <thm15:themeFamily xmlns:thm15="http://schemas.microsoft.com/office/thememl/2012/main" name="LSHTM-Poster-LSA0" id="{904962CB-6C66-A74D-A8DA-1B14282F31D6}" vid="{0EEF92A7-7C3D-E645-BDC8-A5C94B7BF3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08C6E62334A94BB5CB813FB9F611CC" ma:contentTypeVersion="4" ma:contentTypeDescription="Create a new document." ma:contentTypeScope="" ma:versionID="112cdea00ca47620c503386b19808eb3">
  <xsd:schema xmlns:xsd="http://www.w3.org/2001/XMLSchema" xmlns:xs="http://www.w3.org/2001/XMLSchema" xmlns:p="http://schemas.microsoft.com/office/2006/metadata/properties" xmlns:ns1="http://schemas.microsoft.com/sharepoint/v3" xmlns:ns2="6a164dda-3779-4169-b957-e287451f6523" xmlns:ns3="9bdb08a2-f062-45d7-99c0-a08565638663" targetNamespace="http://schemas.microsoft.com/office/2006/metadata/properties" ma:root="true" ma:fieldsID="f87e1e496b5ff68587a5517afcdee06d" ns1:_="" ns2:_="" ns3:_="">
    <xsd:import namespace="http://schemas.microsoft.com/sharepoint/v3"/>
    <xsd:import namespace="6a164dda-3779-4169-b957-e287451f6523"/>
    <xsd:import namespace="9bdb08a2-f062-45d7-99c0-a08565638663"/>
    <xsd:element name="properties">
      <xsd:complexType>
        <xsd:sequence>
          <xsd:element name="documentManagement">
            <xsd:complexType>
              <xsd:all>
                <xsd:element ref="ns1:PublishingStartDate" minOccurs="0"/>
                <xsd:element ref="ns1:PublishingExpirationDate" minOccurs="0"/>
                <xsd:element ref="ns2:TaxKeywordTaxHTField" minOccurs="0"/>
                <xsd:element ref="ns2:TaxCatchAll" minOccurs="0"/>
                <xsd:element ref="ns2:TaxCatchAllLabel" minOccurs="0"/>
                <xsd:element ref="ns2:Visibility"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164dda-3779-4169-b957-e287451f6523" elementFormDefault="qualified">
    <xsd:import namespace="http://schemas.microsoft.com/office/2006/documentManagement/types"/>
    <xsd:import namespace="http://schemas.microsoft.com/office/infopath/2007/PartnerControls"/>
    <xsd:element name="TaxKeywordTaxHTField" ma:index="10" nillable="true" ma:taxonomy="true" ma:internalName="TaxKeywordTaxHTField" ma:taxonomyFieldName="TaxKeyword" ma:displayName="Enterprise Keywords" ma:fieldId="{23f27201-bee3-471e-b2e7-b64fd8b7ca38}" ma:taxonomyMulti="true" ma:sspId="8207403b-203c-4ed3-95cd-88a852189123" ma:termSetId="00000000-0000-0000-0000-000000000000" ma:anchorId="00000000-0000-0000-0000-000000000000" ma:open="true" ma:isKeyword="true">
      <xsd:complexType>
        <xsd:sequence>
          <xsd:element ref="pc:Terms" minOccurs="0" maxOccurs="1"/>
        </xsd:sequence>
      </xsd:complexType>
    </xsd:element>
    <xsd:element name="TaxCatchAll" ma:index="11" nillable="true" ma:displayName="Taxonomy Catch All Column" ma:hidden="true" ma:list="{f3ac801a-ce66-4776-b998-9c2b2735c52b}" ma:internalName="TaxCatchAll" ma:showField="CatchAllData" ma:web="36e303f3-9cf1-4416-91d7-d1ec012ee965">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f3ac801a-ce66-4776-b998-9c2b2735c52b}" ma:internalName="TaxCatchAllLabel" ma:readOnly="true" ma:showField="CatchAllDataLabel" ma:web="36e303f3-9cf1-4416-91d7-d1ec012ee965">
      <xsd:complexType>
        <xsd:complexContent>
          <xsd:extension base="dms:MultiChoiceLookup">
            <xsd:sequence>
              <xsd:element name="Value" type="dms:Lookup" maxOccurs="unbounded" minOccurs="0" nillable="true"/>
            </xsd:sequence>
          </xsd:extension>
        </xsd:complexContent>
      </xsd:complexType>
    </xsd:element>
    <xsd:element name="Visibility" ma:index="14" nillable="true" ma:displayName="Visibility" ma:default="Internal" ma:description="Items that should be available externally should be marked &lt;strong&gt;External&lt;/strong&gt;" ma:format="RadioButtons" ma:internalName="Visibility">
      <xsd:simpleType>
        <xsd:restriction base="dms:Choice">
          <xsd:enumeration value="Internal"/>
          <xsd:enumeration value="External"/>
        </xsd:restriction>
      </xsd:simpleType>
    </xsd:element>
  </xsd:schema>
  <xsd:schema xmlns:xsd="http://www.w3.org/2001/XMLSchema" xmlns:xs="http://www.w3.org/2001/XMLSchema" xmlns:dms="http://schemas.microsoft.com/office/2006/documentManagement/types" xmlns:pc="http://schemas.microsoft.com/office/infopath/2007/PartnerControls" targetNamespace="9bdb08a2-f062-45d7-99c0-a08565638663"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a164dda-3779-4169-b957-e287451f6523"/>
    <TaxKeywordTaxHTField xmlns="6a164dda-3779-4169-b957-e287451f6523">
      <Terms xmlns="http://schemas.microsoft.com/office/infopath/2007/PartnerControls"/>
    </TaxKeywordTaxHTField>
    <Visibility xmlns="6a164dda-3779-4169-b957-e287451f6523">Internal</Visibility>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0E37F7B-FC3B-4A54-8D6C-CA08B9D294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a164dda-3779-4169-b957-e287451f6523"/>
    <ds:schemaRef ds:uri="9bdb08a2-f062-45d7-99c0-a085656386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9D5B34-9E48-4773-9D0E-098B816833EA}">
  <ds:schemaRefs>
    <ds:schemaRef ds:uri="http://schemas.microsoft.com/sharepoint/v3/contenttype/forms"/>
  </ds:schemaRefs>
</ds:datastoreItem>
</file>

<file path=customXml/itemProps3.xml><?xml version="1.0" encoding="utf-8"?>
<ds:datastoreItem xmlns:ds="http://schemas.openxmlformats.org/officeDocument/2006/customXml" ds:itemID="{2D562A70-E7AA-419D-A290-885F7DE38870}">
  <ds:schemaRefs>
    <ds:schemaRef ds:uri="6a164dda-3779-4169-b957-e287451f6523"/>
    <ds:schemaRef ds:uri="http://schemas.microsoft.com/sharepoint/v3"/>
    <ds:schemaRef ds:uri="9bdb08a2-f062-45d7-99c0-a0856563866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LSHTM-Research-Poster-landscape-A0</Template>
  <TotalTime>645</TotalTime>
  <Words>623</Words>
  <Application>Microsoft Office PowerPoint</Application>
  <PresentationFormat>Custom</PresentationFormat>
  <Paragraphs>55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Merriweather</vt:lpstr>
      <vt:lpstr>Open Sans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Bold – Arial 64pt Subtitle Regular – Arial Regular 64pt</dc:title>
  <dc:creator>Rhosyn Tuta</dc:creator>
  <cp:lastModifiedBy>Tattersall, Hannah</cp:lastModifiedBy>
  <cp:revision>23</cp:revision>
  <cp:lastPrinted>2018-05-29T08:32:04Z</cp:lastPrinted>
  <dcterms:created xsi:type="dcterms:W3CDTF">2018-05-28T12:26:39Z</dcterms:created>
  <dcterms:modified xsi:type="dcterms:W3CDTF">2018-08-01T10:32:51Z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0x010100D908C6E62334A94BB5CB813FB9F611CC</vt:lpwstr>
  </property>
</Properties>
</file>