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5"/>
  </p:sldMasterIdLst>
  <p:sldIdLst>
    <p:sldId id="256" r:id="rId6"/>
  </p:sldIdLst>
  <p:sldSz cx="42803763" cy="30275213"/>
  <p:notesSz cx="6797675" cy="9926638"/>
  <p:defaultTextStyle>
    <a:defPPr>
      <a:defRPr lang="en-US"/>
    </a:defPPr>
    <a:lvl1pPr marL="0" algn="l" defTabSz="3507730" rtl="0" eaLnBrk="1" latinLnBrk="0" hangingPunct="1">
      <a:defRPr sz="6905" kern="1200">
        <a:solidFill>
          <a:schemeClr val="tx1"/>
        </a:solidFill>
        <a:latin typeface="+mn-lt"/>
        <a:ea typeface="+mn-ea"/>
        <a:cs typeface="+mn-cs"/>
      </a:defRPr>
    </a:lvl1pPr>
    <a:lvl2pPr marL="1753865" algn="l" defTabSz="3507730" rtl="0" eaLnBrk="1" latinLnBrk="0" hangingPunct="1">
      <a:defRPr sz="6905" kern="1200">
        <a:solidFill>
          <a:schemeClr val="tx1"/>
        </a:solidFill>
        <a:latin typeface="+mn-lt"/>
        <a:ea typeface="+mn-ea"/>
        <a:cs typeface="+mn-cs"/>
      </a:defRPr>
    </a:lvl2pPr>
    <a:lvl3pPr marL="3507730" algn="l" defTabSz="3507730" rtl="0" eaLnBrk="1" latinLnBrk="0" hangingPunct="1">
      <a:defRPr sz="6905" kern="1200">
        <a:solidFill>
          <a:schemeClr val="tx1"/>
        </a:solidFill>
        <a:latin typeface="+mn-lt"/>
        <a:ea typeface="+mn-ea"/>
        <a:cs typeface="+mn-cs"/>
      </a:defRPr>
    </a:lvl3pPr>
    <a:lvl4pPr marL="5261595" algn="l" defTabSz="3507730" rtl="0" eaLnBrk="1" latinLnBrk="0" hangingPunct="1">
      <a:defRPr sz="6905" kern="1200">
        <a:solidFill>
          <a:schemeClr val="tx1"/>
        </a:solidFill>
        <a:latin typeface="+mn-lt"/>
        <a:ea typeface="+mn-ea"/>
        <a:cs typeface="+mn-cs"/>
      </a:defRPr>
    </a:lvl4pPr>
    <a:lvl5pPr marL="7015460" algn="l" defTabSz="3507730" rtl="0" eaLnBrk="1" latinLnBrk="0" hangingPunct="1">
      <a:defRPr sz="6905" kern="1200">
        <a:solidFill>
          <a:schemeClr val="tx1"/>
        </a:solidFill>
        <a:latin typeface="+mn-lt"/>
        <a:ea typeface="+mn-ea"/>
        <a:cs typeface="+mn-cs"/>
      </a:defRPr>
    </a:lvl5pPr>
    <a:lvl6pPr marL="8769325" algn="l" defTabSz="3507730" rtl="0" eaLnBrk="1" latinLnBrk="0" hangingPunct="1">
      <a:defRPr sz="6905" kern="1200">
        <a:solidFill>
          <a:schemeClr val="tx1"/>
        </a:solidFill>
        <a:latin typeface="+mn-lt"/>
        <a:ea typeface="+mn-ea"/>
        <a:cs typeface="+mn-cs"/>
      </a:defRPr>
    </a:lvl6pPr>
    <a:lvl7pPr marL="10523190" algn="l" defTabSz="3507730" rtl="0" eaLnBrk="1" latinLnBrk="0" hangingPunct="1">
      <a:defRPr sz="6905" kern="1200">
        <a:solidFill>
          <a:schemeClr val="tx1"/>
        </a:solidFill>
        <a:latin typeface="+mn-lt"/>
        <a:ea typeface="+mn-ea"/>
        <a:cs typeface="+mn-cs"/>
      </a:defRPr>
    </a:lvl7pPr>
    <a:lvl8pPr marL="12277054" algn="l" defTabSz="3507730" rtl="0" eaLnBrk="1" latinLnBrk="0" hangingPunct="1">
      <a:defRPr sz="6905" kern="1200">
        <a:solidFill>
          <a:schemeClr val="tx1"/>
        </a:solidFill>
        <a:latin typeface="+mn-lt"/>
        <a:ea typeface="+mn-ea"/>
        <a:cs typeface="+mn-cs"/>
      </a:defRPr>
    </a:lvl8pPr>
    <a:lvl9pPr marL="14030919" algn="l" defTabSz="3507730" rtl="0" eaLnBrk="1" latinLnBrk="0" hangingPunct="1">
      <a:defRPr sz="6905"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62E3B"/>
    <a:srgbClr val="05B4DD"/>
    <a:srgbClr val="BA4B16"/>
    <a:srgbClr val="014751"/>
    <a:srgbClr val="23B97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3450" autoAdjust="0"/>
  </p:normalViewPr>
  <p:slideViewPr>
    <p:cSldViewPr snapToGrid="0" snapToObjects="1">
      <p:cViewPr varScale="1">
        <p:scale>
          <a:sx n="24" d="100"/>
          <a:sy n="24" d="100"/>
        </p:scale>
        <p:origin x="1566"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5" Type="http://schemas.openxmlformats.org/officeDocument/2006/relationships/slideMaster" Target="slideMasters/slideMaster1.xml"/><Relationship Id="rId10"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10282" y="4954765"/>
            <a:ext cx="36383199" cy="10540259"/>
          </a:xfrm>
        </p:spPr>
        <p:txBody>
          <a:bodyPr anchor="b"/>
          <a:lstStyle>
            <a:lvl1pPr algn="ctr">
              <a:defRPr sz="26488"/>
            </a:lvl1pPr>
          </a:lstStyle>
          <a:p>
            <a:r>
              <a:rPr lang="en-US"/>
              <a:t>Click to edit Master title style</a:t>
            </a:r>
            <a:endParaRPr lang="en-US" dirty="0"/>
          </a:p>
        </p:txBody>
      </p:sp>
      <p:sp>
        <p:nvSpPr>
          <p:cNvPr id="3" name="Subtitle 2"/>
          <p:cNvSpPr>
            <a:spLocks noGrp="1"/>
          </p:cNvSpPr>
          <p:nvPr>
            <p:ph type="subTitle" idx="1"/>
          </p:nvPr>
        </p:nvSpPr>
        <p:spPr>
          <a:xfrm>
            <a:off x="5350471" y="15901497"/>
            <a:ext cx="32102822" cy="7309499"/>
          </a:xfrm>
        </p:spPr>
        <p:txBody>
          <a:bodyPr/>
          <a:lstStyle>
            <a:lvl1pPr marL="0" indent="0" algn="ctr">
              <a:buNone/>
              <a:defRPr sz="10595"/>
            </a:lvl1pPr>
            <a:lvl2pPr marL="2018355" indent="0" algn="ctr">
              <a:buNone/>
              <a:defRPr sz="8829"/>
            </a:lvl2pPr>
            <a:lvl3pPr marL="4036710" indent="0" algn="ctr">
              <a:buNone/>
              <a:defRPr sz="7946"/>
            </a:lvl3pPr>
            <a:lvl4pPr marL="6055065" indent="0" algn="ctr">
              <a:buNone/>
              <a:defRPr sz="7063"/>
            </a:lvl4pPr>
            <a:lvl5pPr marL="8073420" indent="0" algn="ctr">
              <a:buNone/>
              <a:defRPr sz="7063"/>
            </a:lvl5pPr>
            <a:lvl6pPr marL="10091776" indent="0" algn="ctr">
              <a:buNone/>
              <a:defRPr sz="7063"/>
            </a:lvl6pPr>
            <a:lvl7pPr marL="12110131" indent="0" algn="ctr">
              <a:buNone/>
              <a:defRPr sz="7063"/>
            </a:lvl7pPr>
            <a:lvl8pPr marL="14128486" indent="0" algn="ctr">
              <a:buNone/>
              <a:defRPr sz="7063"/>
            </a:lvl8pPr>
            <a:lvl9pPr marL="16146841" indent="0" algn="ctr">
              <a:buNone/>
              <a:defRPr sz="7063"/>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B3EC764-EF56-A243-9B79-76C4D019DAE4}" type="datetimeFigureOut">
              <a:rPr lang="en-GB" smtClean="0"/>
              <a:t>08/06/2018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274429F-6F3E-1F44-B99C-5D1EC2D0D99B}"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42759" y="1611882"/>
            <a:ext cx="36918246" cy="585180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42759" y="8059374"/>
            <a:ext cx="36918246" cy="19209345"/>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42759" y="28060644"/>
            <a:ext cx="9630847" cy="1611875"/>
          </a:xfrm>
          <a:prstGeom prst="rect">
            <a:avLst/>
          </a:prstGeom>
        </p:spPr>
        <p:txBody>
          <a:bodyPr vert="horz" lIns="91440" tIns="45720" rIns="91440" bIns="45720" rtlCol="0" anchor="ctr"/>
          <a:lstStyle>
            <a:lvl1pPr algn="l">
              <a:defRPr sz="5298">
                <a:solidFill>
                  <a:schemeClr val="tx1">
                    <a:tint val="75000"/>
                  </a:schemeClr>
                </a:solidFill>
              </a:defRPr>
            </a:lvl1pPr>
          </a:lstStyle>
          <a:p>
            <a:fld id="{2B3EC764-EF56-A243-9B79-76C4D019DAE4}" type="datetimeFigureOut">
              <a:rPr lang="en-GB" smtClean="0"/>
              <a:t>08/06/2018</a:t>
            </a:fld>
            <a:endParaRPr lang="en-GB"/>
          </a:p>
        </p:txBody>
      </p:sp>
      <p:sp>
        <p:nvSpPr>
          <p:cNvPr id="5" name="Footer Placeholder 4"/>
          <p:cNvSpPr>
            <a:spLocks noGrp="1"/>
          </p:cNvSpPr>
          <p:nvPr>
            <p:ph type="ftr" sz="quarter" idx="3"/>
          </p:nvPr>
        </p:nvSpPr>
        <p:spPr>
          <a:xfrm>
            <a:off x="14178747" y="28060644"/>
            <a:ext cx="14446270" cy="1611875"/>
          </a:xfrm>
          <a:prstGeom prst="rect">
            <a:avLst/>
          </a:prstGeom>
        </p:spPr>
        <p:txBody>
          <a:bodyPr vert="horz" lIns="91440" tIns="45720" rIns="91440" bIns="45720" rtlCol="0" anchor="ctr"/>
          <a:lstStyle>
            <a:lvl1pPr algn="ctr">
              <a:defRPr sz="5298">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30230157" y="28060644"/>
            <a:ext cx="9630847" cy="1611875"/>
          </a:xfrm>
          <a:prstGeom prst="rect">
            <a:avLst/>
          </a:prstGeom>
        </p:spPr>
        <p:txBody>
          <a:bodyPr vert="horz" lIns="91440" tIns="45720" rIns="91440" bIns="45720" rtlCol="0" anchor="ctr"/>
          <a:lstStyle>
            <a:lvl1pPr algn="r">
              <a:defRPr sz="5298">
                <a:solidFill>
                  <a:schemeClr val="tx1">
                    <a:tint val="75000"/>
                  </a:schemeClr>
                </a:solidFill>
              </a:defRPr>
            </a:lvl1pPr>
          </a:lstStyle>
          <a:p>
            <a:fld id="{F274429F-6F3E-1F44-B99C-5D1EC2D0D99B}" type="slidenum">
              <a:rPr lang="en-GB" smtClean="0"/>
              <a:t>‹#›</a:t>
            </a:fld>
            <a:endParaRPr lang="en-GB"/>
          </a:p>
        </p:txBody>
      </p:sp>
    </p:spTree>
    <p:extLst>
      <p:ext uri="{BB962C8B-B14F-4D97-AF65-F5344CB8AC3E}">
        <p14:creationId xmlns:p14="http://schemas.microsoft.com/office/powerpoint/2010/main" val="61340789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4036710" rtl="0" eaLnBrk="1" latinLnBrk="0" hangingPunct="1">
        <a:lnSpc>
          <a:spcPct val="90000"/>
        </a:lnSpc>
        <a:spcBef>
          <a:spcPct val="0"/>
        </a:spcBef>
        <a:buNone/>
        <a:defRPr sz="19424" kern="1200">
          <a:solidFill>
            <a:schemeClr val="tx1"/>
          </a:solidFill>
          <a:latin typeface="+mj-lt"/>
          <a:ea typeface="+mj-ea"/>
          <a:cs typeface="+mj-cs"/>
        </a:defRPr>
      </a:lvl1pPr>
    </p:titleStyle>
    <p:bodyStyle>
      <a:lvl1pPr marL="1009178" indent="-1009178" algn="l" defTabSz="4036710" rtl="0" eaLnBrk="1" latinLnBrk="0" hangingPunct="1">
        <a:lnSpc>
          <a:spcPct val="90000"/>
        </a:lnSpc>
        <a:spcBef>
          <a:spcPts val="4415"/>
        </a:spcBef>
        <a:buFont typeface="Arial" panose="020B0604020202020204" pitchFamily="34" charset="0"/>
        <a:buChar char="•"/>
        <a:defRPr sz="12361" kern="1200">
          <a:solidFill>
            <a:schemeClr val="tx1"/>
          </a:solidFill>
          <a:latin typeface="+mn-lt"/>
          <a:ea typeface="+mn-ea"/>
          <a:cs typeface="+mn-cs"/>
        </a:defRPr>
      </a:lvl1pPr>
      <a:lvl2pPr marL="3027533" indent="-1009178" algn="l" defTabSz="4036710" rtl="0" eaLnBrk="1" latinLnBrk="0" hangingPunct="1">
        <a:lnSpc>
          <a:spcPct val="90000"/>
        </a:lnSpc>
        <a:spcBef>
          <a:spcPts val="2207"/>
        </a:spcBef>
        <a:buFont typeface="Arial" panose="020B0604020202020204" pitchFamily="34" charset="0"/>
        <a:buChar char="•"/>
        <a:defRPr sz="10595" kern="1200">
          <a:solidFill>
            <a:schemeClr val="tx1"/>
          </a:solidFill>
          <a:latin typeface="+mn-lt"/>
          <a:ea typeface="+mn-ea"/>
          <a:cs typeface="+mn-cs"/>
        </a:defRPr>
      </a:lvl2pPr>
      <a:lvl3pPr marL="5045888" indent="-1009178" algn="l" defTabSz="4036710" rtl="0" eaLnBrk="1" latinLnBrk="0" hangingPunct="1">
        <a:lnSpc>
          <a:spcPct val="90000"/>
        </a:lnSpc>
        <a:spcBef>
          <a:spcPts val="2207"/>
        </a:spcBef>
        <a:buFont typeface="Arial" panose="020B0604020202020204" pitchFamily="34" charset="0"/>
        <a:buChar char="•"/>
        <a:defRPr sz="8829" kern="1200">
          <a:solidFill>
            <a:schemeClr val="tx1"/>
          </a:solidFill>
          <a:latin typeface="+mn-lt"/>
          <a:ea typeface="+mn-ea"/>
          <a:cs typeface="+mn-cs"/>
        </a:defRPr>
      </a:lvl3pPr>
      <a:lvl4pPr marL="7064243" indent="-1009178" algn="l" defTabSz="4036710" rtl="0" eaLnBrk="1" latinLnBrk="0" hangingPunct="1">
        <a:lnSpc>
          <a:spcPct val="90000"/>
        </a:lnSpc>
        <a:spcBef>
          <a:spcPts val="2207"/>
        </a:spcBef>
        <a:buFont typeface="Arial" panose="020B0604020202020204" pitchFamily="34" charset="0"/>
        <a:buChar char="•"/>
        <a:defRPr sz="7946" kern="1200">
          <a:solidFill>
            <a:schemeClr val="tx1"/>
          </a:solidFill>
          <a:latin typeface="+mn-lt"/>
          <a:ea typeface="+mn-ea"/>
          <a:cs typeface="+mn-cs"/>
        </a:defRPr>
      </a:lvl4pPr>
      <a:lvl5pPr marL="9082598" indent="-1009178" algn="l" defTabSz="4036710" rtl="0" eaLnBrk="1" latinLnBrk="0" hangingPunct="1">
        <a:lnSpc>
          <a:spcPct val="90000"/>
        </a:lnSpc>
        <a:spcBef>
          <a:spcPts val="2207"/>
        </a:spcBef>
        <a:buFont typeface="Arial" panose="020B0604020202020204" pitchFamily="34" charset="0"/>
        <a:buChar char="•"/>
        <a:defRPr sz="7946" kern="1200">
          <a:solidFill>
            <a:schemeClr val="tx1"/>
          </a:solidFill>
          <a:latin typeface="+mn-lt"/>
          <a:ea typeface="+mn-ea"/>
          <a:cs typeface="+mn-cs"/>
        </a:defRPr>
      </a:lvl5pPr>
      <a:lvl6pPr marL="11100953" indent="-1009178" algn="l" defTabSz="4036710" rtl="0" eaLnBrk="1" latinLnBrk="0" hangingPunct="1">
        <a:lnSpc>
          <a:spcPct val="90000"/>
        </a:lnSpc>
        <a:spcBef>
          <a:spcPts val="2207"/>
        </a:spcBef>
        <a:buFont typeface="Arial" panose="020B0604020202020204" pitchFamily="34" charset="0"/>
        <a:buChar char="•"/>
        <a:defRPr sz="7946" kern="1200">
          <a:solidFill>
            <a:schemeClr val="tx1"/>
          </a:solidFill>
          <a:latin typeface="+mn-lt"/>
          <a:ea typeface="+mn-ea"/>
          <a:cs typeface="+mn-cs"/>
        </a:defRPr>
      </a:lvl6pPr>
      <a:lvl7pPr marL="13119308" indent="-1009178" algn="l" defTabSz="4036710" rtl="0" eaLnBrk="1" latinLnBrk="0" hangingPunct="1">
        <a:lnSpc>
          <a:spcPct val="90000"/>
        </a:lnSpc>
        <a:spcBef>
          <a:spcPts val="2207"/>
        </a:spcBef>
        <a:buFont typeface="Arial" panose="020B0604020202020204" pitchFamily="34" charset="0"/>
        <a:buChar char="•"/>
        <a:defRPr sz="7946" kern="1200">
          <a:solidFill>
            <a:schemeClr val="tx1"/>
          </a:solidFill>
          <a:latin typeface="+mn-lt"/>
          <a:ea typeface="+mn-ea"/>
          <a:cs typeface="+mn-cs"/>
        </a:defRPr>
      </a:lvl7pPr>
      <a:lvl8pPr marL="15137663" indent="-1009178" algn="l" defTabSz="4036710" rtl="0" eaLnBrk="1" latinLnBrk="0" hangingPunct="1">
        <a:lnSpc>
          <a:spcPct val="90000"/>
        </a:lnSpc>
        <a:spcBef>
          <a:spcPts val="2207"/>
        </a:spcBef>
        <a:buFont typeface="Arial" panose="020B0604020202020204" pitchFamily="34" charset="0"/>
        <a:buChar char="•"/>
        <a:defRPr sz="7946" kern="1200">
          <a:solidFill>
            <a:schemeClr val="tx1"/>
          </a:solidFill>
          <a:latin typeface="+mn-lt"/>
          <a:ea typeface="+mn-ea"/>
          <a:cs typeface="+mn-cs"/>
        </a:defRPr>
      </a:lvl8pPr>
      <a:lvl9pPr marL="17156019" indent="-1009178" algn="l" defTabSz="4036710" rtl="0" eaLnBrk="1" latinLnBrk="0" hangingPunct="1">
        <a:lnSpc>
          <a:spcPct val="90000"/>
        </a:lnSpc>
        <a:spcBef>
          <a:spcPts val="2207"/>
        </a:spcBef>
        <a:buFont typeface="Arial" panose="020B0604020202020204" pitchFamily="34" charset="0"/>
        <a:buChar char="•"/>
        <a:defRPr sz="7946" kern="1200">
          <a:solidFill>
            <a:schemeClr val="tx1"/>
          </a:solidFill>
          <a:latin typeface="+mn-lt"/>
          <a:ea typeface="+mn-ea"/>
          <a:cs typeface="+mn-cs"/>
        </a:defRPr>
      </a:lvl9pPr>
    </p:bodyStyle>
    <p:otherStyle>
      <a:defPPr>
        <a:defRPr lang="en-US"/>
      </a:defPPr>
      <a:lvl1pPr marL="0" algn="l" defTabSz="4036710" rtl="0" eaLnBrk="1" latinLnBrk="0" hangingPunct="1">
        <a:defRPr sz="7946" kern="1200">
          <a:solidFill>
            <a:schemeClr val="tx1"/>
          </a:solidFill>
          <a:latin typeface="+mn-lt"/>
          <a:ea typeface="+mn-ea"/>
          <a:cs typeface="+mn-cs"/>
        </a:defRPr>
      </a:lvl1pPr>
      <a:lvl2pPr marL="2018355" algn="l" defTabSz="4036710" rtl="0" eaLnBrk="1" latinLnBrk="0" hangingPunct="1">
        <a:defRPr sz="7946" kern="1200">
          <a:solidFill>
            <a:schemeClr val="tx1"/>
          </a:solidFill>
          <a:latin typeface="+mn-lt"/>
          <a:ea typeface="+mn-ea"/>
          <a:cs typeface="+mn-cs"/>
        </a:defRPr>
      </a:lvl2pPr>
      <a:lvl3pPr marL="4036710" algn="l" defTabSz="4036710" rtl="0" eaLnBrk="1" latinLnBrk="0" hangingPunct="1">
        <a:defRPr sz="7946" kern="1200">
          <a:solidFill>
            <a:schemeClr val="tx1"/>
          </a:solidFill>
          <a:latin typeface="+mn-lt"/>
          <a:ea typeface="+mn-ea"/>
          <a:cs typeface="+mn-cs"/>
        </a:defRPr>
      </a:lvl3pPr>
      <a:lvl4pPr marL="6055065" algn="l" defTabSz="4036710" rtl="0" eaLnBrk="1" latinLnBrk="0" hangingPunct="1">
        <a:defRPr sz="7946" kern="1200">
          <a:solidFill>
            <a:schemeClr val="tx1"/>
          </a:solidFill>
          <a:latin typeface="+mn-lt"/>
          <a:ea typeface="+mn-ea"/>
          <a:cs typeface="+mn-cs"/>
        </a:defRPr>
      </a:lvl4pPr>
      <a:lvl5pPr marL="8073420" algn="l" defTabSz="4036710" rtl="0" eaLnBrk="1" latinLnBrk="0" hangingPunct="1">
        <a:defRPr sz="7946" kern="1200">
          <a:solidFill>
            <a:schemeClr val="tx1"/>
          </a:solidFill>
          <a:latin typeface="+mn-lt"/>
          <a:ea typeface="+mn-ea"/>
          <a:cs typeface="+mn-cs"/>
        </a:defRPr>
      </a:lvl5pPr>
      <a:lvl6pPr marL="10091776" algn="l" defTabSz="4036710" rtl="0" eaLnBrk="1" latinLnBrk="0" hangingPunct="1">
        <a:defRPr sz="7946" kern="1200">
          <a:solidFill>
            <a:schemeClr val="tx1"/>
          </a:solidFill>
          <a:latin typeface="+mn-lt"/>
          <a:ea typeface="+mn-ea"/>
          <a:cs typeface="+mn-cs"/>
        </a:defRPr>
      </a:lvl6pPr>
      <a:lvl7pPr marL="12110131" algn="l" defTabSz="4036710" rtl="0" eaLnBrk="1" latinLnBrk="0" hangingPunct="1">
        <a:defRPr sz="7946" kern="1200">
          <a:solidFill>
            <a:schemeClr val="tx1"/>
          </a:solidFill>
          <a:latin typeface="+mn-lt"/>
          <a:ea typeface="+mn-ea"/>
          <a:cs typeface="+mn-cs"/>
        </a:defRPr>
      </a:lvl7pPr>
      <a:lvl8pPr marL="14128486" algn="l" defTabSz="4036710" rtl="0" eaLnBrk="1" latinLnBrk="0" hangingPunct="1">
        <a:defRPr sz="7946" kern="1200">
          <a:solidFill>
            <a:schemeClr val="tx1"/>
          </a:solidFill>
          <a:latin typeface="+mn-lt"/>
          <a:ea typeface="+mn-ea"/>
          <a:cs typeface="+mn-cs"/>
        </a:defRPr>
      </a:lvl8pPr>
      <a:lvl9pPr marL="16146841" algn="l" defTabSz="4036710" rtl="0" eaLnBrk="1" latinLnBrk="0" hangingPunct="1">
        <a:defRPr sz="794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hyperlink" Target="http://www.kiyanawraps.com/" TargetMode="External"/><Relationship Id="rId7" Type="http://schemas.openxmlformats.org/officeDocument/2006/relationships/image" Target="../media/image5.jp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4.jpg"/><Relationship Id="rId11" Type="http://schemas.openxmlformats.org/officeDocument/2006/relationships/image" Target="../media/image9.jpg"/><Relationship Id="rId5" Type="http://schemas.openxmlformats.org/officeDocument/2006/relationships/image" Target="../media/image3.jpg"/><Relationship Id="rId10" Type="http://schemas.openxmlformats.org/officeDocument/2006/relationships/image" Target="../media/image8.jpg"/><Relationship Id="rId4" Type="http://schemas.openxmlformats.org/officeDocument/2006/relationships/image" Target="../media/image2.jpg"/><Relationship Id="rId9" Type="http://schemas.openxmlformats.org/officeDocument/2006/relationships/image" Target="../media/image7.jp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37" name="Picture 36">
            <a:extLst>
              <a:ext uri="{FF2B5EF4-FFF2-40B4-BE49-F238E27FC236}">
                <a16:creationId xmlns:a16="http://schemas.microsoft.com/office/drawing/2014/main" id="{1CAE1492-6C5F-429A-AFD5-5F581CD2CF27}"/>
              </a:ext>
            </a:extLst>
          </p:cNvPr>
          <p:cNvPicPr>
            <a:picLocks noChangeAspect="1"/>
          </p:cNvPicPr>
          <p:nvPr/>
        </p:nvPicPr>
        <p:blipFill>
          <a:blip r:embed="rId2"/>
          <a:stretch>
            <a:fillRect/>
          </a:stretch>
        </p:blipFill>
        <p:spPr>
          <a:xfrm>
            <a:off x="34595345" y="89934"/>
            <a:ext cx="7629296" cy="4422682"/>
          </a:xfrm>
          <a:prstGeom prst="rect">
            <a:avLst/>
          </a:prstGeom>
        </p:spPr>
      </p:pic>
      <p:sp>
        <p:nvSpPr>
          <p:cNvPr id="2" name="Title 1"/>
          <p:cNvSpPr>
            <a:spLocks noGrp="1"/>
          </p:cNvSpPr>
          <p:nvPr>
            <p:ph type="ctrTitle"/>
          </p:nvPr>
        </p:nvSpPr>
        <p:spPr>
          <a:xfrm>
            <a:off x="1021379" y="1024617"/>
            <a:ext cx="32068456" cy="2176580"/>
          </a:xfrm>
        </p:spPr>
        <p:txBody>
          <a:bodyPr lIns="0" tIns="0" rIns="0" bIns="0" anchor="t">
            <a:noAutofit/>
          </a:bodyPr>
          <a:lstStyle/>
          <a:p>
            <a:pPr algn="l">
              <a:lnSpc>
                <a:spcPts val="8400"/>
              </a:lnSpc>
            </a:pPr>
            <a:r>
              <a:rPr lang="en-GB" sz="6400" b="1" dirty="0">
                <a:latin typeface="Arial" panose="020B0604020202020204" pitchFamily="34" charset="0"/>
                <a:ea typeface="Merriweather" charset="0"/>
                <a:cs typeface="Arial" panose="020B0604020202020204" pitchFamily="34" charset="0"/>
              </a:rPr>
              <a:t>Fashioning identities and performing transnational ‘imaginaries’: fashion practices as diasporic spaces among the young Congolese community in London</a:t>
            </a:r>
            <a:br>
              <a:rPr lang="en-GB" sz="6400" b="1" dirty="0">
                <a:latin typeface="Arial" panose="020B0604020202020204" pitchFamily="34" charset="0"/>
                <a:ea typeface="Merriweather" charset="0"/>
                <a:cs typeface="Arial" panose="020B0604020202020204" pitchFamily="34" charset="0"/>
              </a:rPr>
            </a:br>
            <a:br>
              <a:rPr lang="en-GB" sz="6400" b="1" dirty="0">
                <a:latin typeface="Arial" panose="020B0604020202020204" pitchFamily="34" charset="0"/>
                <a:ea typeface="Merriweather" charset="0"/>
                <a:cs typeface="Arial" panose="020B0604020202020204" pitchFamily="34" charset="0"/>
              </a:rPr>
            </a:br>
            <a:br>
              <a:rPr lang="en-GB" sz="6400" b="1" dirty="0">
                <a:solidFill>
                  <a:srgbClr val="162E3B"/>
                </a:solidFill>
                <a:latin typeface="Arial" panose="020B0604020202020204" pitchFamily="34" charset="0"/>
                <a:ea typeface="Merriweather" charset="0"/>
                <a:cs typeface="Arial" panose="020B0604020202020204" pitchFamily="34" charset="0"/>
              </a:rPr>
            </a:br>
            <a:br>
              <a:rPr lang="en-GB" sz="6400" b="1" dirty="0">
                <a:solidFill>
                  <a:srgbClr val="162E3B"/>
                </a:solidFill>
                <a:latin typeface="Arial" panose="020B0604020202020204" pitchFamily="34" charset="0"/>
                <a:ea typeface="Merriweather" charset="0"/>
                <a:cs typeface="Arial" panose="020B0604020202020204" pitchFamily="34" charset="0"/>
              </a:rPr>
            </a:br>
            <a:endParaRPr lang="en-GB" sz="6400" dirty="0">
              <a:solidFill>
                <a:srgbClr val="162E3B"/>
              </a:solidFill>
              <a:latin typeface="Arial" panose="020B0604020202020204" pitchFamily="34" charset="0"/>
              <a:ea typeface="Merriweather" charset="0"/>
              <a:cs typeface="Arial" panose="020B0604020202020204" pitchFamily="34" charset="0"/>
            </a:endParaRPr>
          </a:p>
        </p:txBody>
      </p:sp>
      <p:sp>
        <p:nvSpPr>
          <p:cNvPr id="3" name="Subtitle 2"/>
          <p:cNvSpPr>
            <a:spLocks noGrp="1"/>
          </p:cNvSpPr>
          <p:nvPr>
            <p:ph type="subTitle" idx="1"/>
          </p:nvPr>
        </p:nvSpPr>
        <p:spPr>
          <a:xfrm>
            <a:off x="936485" y="4975695"/>
            <a:ext cx="38520000" cy="1399025"/>
          </a:xfrm>
        </p:spPr>
        <p:txBody>
          <a:bodyPr lIns="0" tIns="180000" rIns="0" bIns="36000">
            <a:noAutofit/>
          </a:bodyPr>
          <a:lstStyle/>
          <a:p>
            <a:pPr algn="l">
              <a:lnSpc>
                <a:spcPts val="3000"/>
              </a:lnSpc>
              <a:spcBef>
                <a:spcPts val="0"/>
              </a:spcBef>
            </a:pPr>
            <a:r>
              <a:rPr lang="en-GB" sz="3600" dirty="0">
                <a:latin typeface="Arial" panose="020B0604020202020204" pitchFamily="34" charset="0"/>
                <a:ea typeface="Open Sans" charset="0"/>
                <a:cs typeface="Arial" panose="020B0604020202020204" pitchFamily="34" charset="0"/>
              </a:rPr>
              <a:t>Benedetta Morsiani</a:t>
            </a:r>
          </a:p>
          <a:p>
            <a:pPr algn="l">
              <a:lnSpc>
                <a:spcPts val="3000"/>
              </a:lnSpc>
              <a:spcBef>
                <a:spcPts val="0"/>
              </a:spcBef>
            </a:pPr>
            <a:endParaRPr lang="en-GB" sz="3600" dirty="0">
              <a:latin typeface="Arial" panose="020B0604020202020204" pitchFamily="34" charset="0"/>
              <a:ea typeface="Open Sans" charset="0"/>
              <a:cs typeface="Arial" panose="020B0604020202020204" pitchFamily="34" charset="0"/>
            </a:endParaRPr>
          </a:p>
          <a:p>
            <a:pPr algn="l">
              <a:lnSpc>
                <a:spcPts val="3000"/>
              </a:lnSpc>
              <a:spcBef>
                <a:spcPts val="600"/>
              </a:spcBef>
            </a:pPr>
            <a:r>
              <a:rPr lang="en-GB" sz="3600" dirty="0">
                <a:latin typeface="Arial" panose="020B0604020202020204" pitchFamily="34" charset="0"/>
                <a:ea typeface="Open Sans" charset="0"/>
                <a:cs typeface="Arial" panose="020B0604020202020204" pitchFamily="34" charset="0"/>
              </a:rPr>
              <a:t>Department of Modern Languages and Cultures, University of Westminster. Email: w1580037@my.westminster.ac.uk</a:t>
            </a:r>
          </a:p>
          <a:p>
            <a:pPr algn="l"/>
            <a:endParaRPr lang="en-GB" sz="2400" dirty="0">
              <a:solidFill>
                <a:schemeClr val="tx2"/>
              </a:solidFill>
              <a:latin typeface="Arial" panose="020B0604020202020204" pitchFamily="34" charset="0"/>
              <a:ea typeface="Open Sans" charset="0"/>
              <a:cs typeface="Arial" panose="020B0604020202020204" pitchFamily="34" charset="0"/>
            </a:endParaRPr>
          </a:p>
        </p:txBody>
      </p:sp>
      <p:sp>
        <p:nvSpPr>
          <p:cNvPr id="7" name="TextBox 6"/>
          <p:cNvSpPr txBox="1"/>
          <p:nvPr/>
        </p:nvSpPr>
        <p:spPr>
          <a:xfrm>
            <a:off x="863119" y="6930192"/>
            <a:ext cx="10436620" cy="22121290"/>
          </a:xfrm>
          <a:prstGeom prst="rect">
            <a:avLst/>
          </a:prstGeom>
          <a:noFill/>
        </p:spPr>
        <p:txBody>
          <a:bodyPr wrap="square" lIns="0" tIns="0" rIns="0" bIns="0" numCol="1" spcCol="720000" rtlCol="0">
            <a:noAutofit/>
          </a:bodyPr>
          <a:lstStyle/>
          <a:p>
            <a:pPr>
              <a:lnSpc>
                <a:spcPts val="3600"/>
              </a:lnSpc>
            </a:pPr>
            <a:r>
              <a:rPr lang="en-GB" sz="3200" b="1" dirty="0">
                <a:latin typeface="Arial" panose="020B0604020202020204" pitchFamily="34" charset="0"/>
                <a:ea typeface="Open Sans" charset="0"/>
                <a:cs typeface="Arial" panose="020B0604020202020204" pitchFamily="34" charset="0"/>
              </a:rPr>
              <a:t>Framing the research</a:t>
            </a:r>
          </a:p>
          <a:p>
            <a:pPr>
              <a:lnSpc>
                <a:spcPts val="3600"/>
              </a:lnSpc>
            </a:pPr>
            <a:endParaRPr lang="en-GB" sz="3600" b="1" dirty="0">
              <a:latin typeface="Arial" panose="020B0604020202020204" pitchFamily="34" charset="0"/>
              <a:ea typeface="Open Sans" charset="0"/>
              <a:cs typeface="Arial" panose="020B0604020202020204" pitchFamily="34" charset="0"/>
            </a:endParaRPr>
          </a:p>
          <a:p>
            <a:pPr algn="just">
              <a:lnSpc>
                <a:spcPts val="3600"/>
              </a:lnSpc>
            </a:pPr>
            <a:r>
              <a:rPr lang="en-GB" sz="2400" dirty="0">
                <a:latin typeface="Arial" panose="020B0604020202020204" pitchFamily="34" charset="0"/>
                <a:ea typeface="Open Sans" charset="0"/>
                <a:cs typeface="Arial" panose="020B0604020202020204" pitchFamily="34" charset="0"/>
              </a:rPr>
              <a:t>The research focuses on various forms of transnational fashion and beauty practices among members of the young Congolese community in London. Attention is given to the analysis of different kinds of fashion productions, such as garments, shows, magazines and websites, and, more broadly, forms of cultural and aesthetic rituals of the body as principal means for individual and collective cultural representations and forms of material culture among the young diaspora. The project involves both male and female informants, approximately between 18 to 35 years of age, who migrated from the DRC to Europe (through Belgium, France, or directly to London) with their parents/relatives at a young age or, in a few cases, were born and raised in London</a:t>
            </a:r>
            <a:r>
              <a:rPr lang="en-GB" sz="2800" dirty="0">
                <a:latin typeface="Arial" panose="020B0604020202020204" pitchFamily="34" charset="0"/>
                <a:ea typeface="Open Sans" charset="0"/>
                <a:cs typeface="Arial" panose="020B0604020202020204" pitchFamily="34" charset="0"/>
              </a:rPr>
              <a:t>.</a:t>
            </a:r>
          </a:p>
          <a:p>
            <a:pPr>
              <a:lnSpc>
                <a:spcPts val="3600"/>
              </a:lnSpc>
            </a:pPr>
            <a:endParaRPr lang="en-GB" sz="3600" b="1" dirty="0">
              <a:latin typeface="Arial" panose="020B0604020202020204" pitchFamily="34" charset="0"/>
              <a:ea typeface="Open Sans" charset="0"/>
              <a:cs typeface="Arial" panose="020B0604020202020204" pitchFamily="34" charset="0"/>
            </a:endParaRPr>
          </a:p>
          <a:p>
            <a:pPr>
              <a:lnSpc>
                <a:spcPts val="3600"/>
              </a:lnSpc>
            </a:pPr>
            <a:r>
              <a:rPr lang="en-GB" sz="3200" b="1" dirty="0">
                <a:latin typeface="Arial" panose="020B0604020202020204" pitchFamily="34" charset="0"/>
                <a:ea typeface="Open Sans" charset="0"/>
                <a:cs typeface="Arial" panose="020B0604020202020204" pitchFamily="34" charset="0"/>
              </a:rPr>
              <a:t>Main research aims</a:t>
            </a:r>
          </a:p>
          <a:p>
            <a:pPr>
              <a:lnSpc>
                <a:spcPts val="3600"/>
              </a:lnSpc>
            </a:pPr>
            <a:endParaRPr lang="en-GB" sz="3600" b="1" dirty="0">
              <a:latin typeface="Arial" panose="020B0604020202020204" pitchFamily="34" charset="0"/>
              <a:ea typeface="Open Sans" charset="0"/>
              <a:cs typeface="Arial" panose="020B0604020202020204" pitchFamily="34" charset="0"/>
            </a:endParaRPr>
          </a:p>
          <a:p>
            <a:pPr algn="just">
              <a:lnSpc>
                <a:spcPts val="3600"/>
              </a:lnSpc>
            </a:pPr>
            <a:r>
              <a:rPr lang="en-GB" sz="2400" dirty="0">
                <a:latin typeface="Arial" panose="020B0604020202020204" pitchFamily="34" charset="0"/>
                <a:ea typeface="Open Sans" charset="0"/>
                <a:cs typeface="Arial" panose="020B0604020202020204" pitchFamily="34" charset="0"/>
              </a:rPr>
              <a:t>• To analyse how members of the young community re-think, re-construct and portray their cultural heritage through transnational fashion and beauty practices, unveiling the powerful storytelling inscribed upon the Congolese “fashioned bodies”.</a:t>
            </a:r>
          </a:p>
          <a:p>
            <a:pPr algn="just">
              <a:lnSpc>
                <a:spcPts val="3600"/>
              </a:lnSpc>
            </a:pPr>
            <a:r>
              <a:rPr lang="en-GB" sz="2400" dirty="0">
                <a:latin typeface="Arial" panose="020B0604020202020204" pitchFamily="34" charset="0"/>
                <a:ea typeface="Open Sans" charset="0"/>
                <a:cs typeface="Arial" panose="020B0604020202020204" pitchFamily="34" charset="0"/>
              </a:rPr>
              <a:t>• To evaluate how the multicultural context of London is shaping the production and embodiment of these cultural and beauty expressions.</a:t>
            </a:r>
          </a:p>
          <a:p>
            <a:pPr algn="just">
              <a:lnSpc>
                <a:spcPts val="3600"/>
              </a:lnSpc>
            </a:pPr>
            <a:r>
              <a:rPr lang="en-GB" sz="2400" dirty="0">
                <a:latin typeface="Arial" panose="020B0604020202020204" pitchFamily="34" charset="0"/>
                <a:ea typeface="Open Sans" charset="0"/>
                <a:cs typeface="Arial" panose="020B0604020202020204" pitchFamily="34" charset="0"/>
              </a:rPr>
              <a:t>• To investigate who the consumers of Congolese fashion practices are and investigate the general reception that these generate.</a:t>
            </a:r>
          </a:p>
          <a:p>
            <a:pPr algn="just">
              <a:lnSpc>
                <a:spcPts val="3600"/>
              </a:lnSpc>
            </a:pPr>
            <a:r>
              <a:rPr lang="en-GB" sz="2400" dirty="0">
                <a:latin typeface="Arial" panose="020B0604020202020204" pitchFamily="34" charset="0"/>
                <a:ea typeface="Open Sans" charset="0"/>
                <a:cs typeface="Arial" panose="020B0604020202020204" pitchFamily="34" charset="0"/>
              </a:rPr>
              <a:t>• To examine the ways in which young Congolese construct, embody, and manifest their racial, ethnic and gender identities through fashion and beauty expressions.</a:t>
            </a:r>
          </a:p>
          <a:p>
            <a:pPr algn="just">
              <a:lnSpc>
                <a:spcPts val="3600"/>
              </a:lnSpc>
            </a:pPr>
            <a:r>
              <a:rPr lang="en-GB" sz="2400" dirty="0">
                <a:latin typeface="Arial" panose="020B0604020202020204" pitchFamily="34" charset="0"/>
                <a:ea typeface="Open Sans" charset="0"/>
                <a:cs typeface="Arial" panose="020B0604020202020204" pitchFamily="34" charset="0"/>
              </a:rPr>
              <a:t>• To document the socio-cultural and economic contributions that young Congolese fashion and beauty practitioners make to the environment of London.</a:t>
            </a:r>
          </a:p>
          <a:p>
            <a:pPr algn="just">
              <a:lnSpc>
                <a:spcPts val="3600"/>
              </a:lnSpc>
            </a:pPr>
            <a:endParaRPr lang="en-GB" sz="3600" b="1" dirty="0">
              <a:latin typeface="Arial" panose="020B0604020202020204" pitchFamily="34" charset="0"/>
              <a:ea typeface="Open Sans" charset="0"/>
              <a:cs typeface="Arial" panose="020B0604020202020204" pitchFamily="34" charset="0"/>
            </a:endParaRPr>
          </a:p>
          <a:p>
            <a:pPr algn="just">
              <a:lnSpc>
                <a:spcPts val="3600"/>
              </a:lnSpc>
            </a:pPr>
            <a:r>
              <a:rPr lang="en-GB" sz="3200" b="1" dirty="0">
                <a:latin typeface="Arial" panose="020B0604020202020204" pitchFamily="34" charset="0"/>
                <a:ea typeface="Open Sans" charset="0"/>
                <a:cs typeface="Arial" panose="020B0604020202020204" pitchFamily="34" charset="0"/>
              </a:rPr>
              <a:t>Theoretical framework and method</a:t>
            </a:r>
          </a:p>
          <a:p>
            <a:pPr algn="just">
              <a:lnSpc>
                <a:spcPts val="3600"/>
              </a:lnSpc>
            </a:pPr>
            <a:endParaRPr lang="en-GB" sz="3600" b="1" dirty="0">
              <a:latin typeface="Arial" panose="020B0604020202020204" pitchFamily="34" charset="0"/>
              <a:ea typeface="Open Sans" charset="0"/>
              <a:cs typeface="Arial" panose="020B0604020202020204" pitchFamily="34" charset="0"/>
            </a:endParaRPr>
          </a:p>
          <a:p>
            <a:pPr algn="just">
              <a:lnSpc>
                <a:spcPts val="3600"/>
              </a:lnSpc>
            </a:pPr>
            <a:r>
              <a:rPr lang="en-GB" sz="2400" dirty="0">
                <a:latin typeface="Arial" panose="020B0604020202020204" pitchFamily="34" charset="0"/>
                <a:ea typeface="Open Sans" charset="0"/>
                <a:cs typeface="Arial" panose="020B0604020202020204" pitchFamily="34" charset="0"/>
              </a:rPr>
              <a:t>Performance and performativity theories on identity in everyday life and ritual experiences are applied as the central theoretical framework to investigate the ways in which racial, ethnic and gender identities are embodied and manifested within the young Congolese community in London. The performance/performative medium of fashion is redefined as the cultural construction of embodied identities and examined as the major Congolese narrative space of transnationality.</a:t>
            </a:r>
          </a:p>
          <a:p>
            <a:pPr algn="just">
              <a:lnSpc>
                <a:spcPts val="3600"/>
              </a:lnSpc>
            </a:pPr>
            <a:r>
              <a:rPr lang="en-GB" sz="2400" dirty="0">
                <a:latin typeface="Arial" panose="020B0604020202020204" pitchFamily="34" charset="0"/>
                <a:ea typeface="Open Sans" charset="0"/>
                <a:cs typeface="Arial" panose="020B0604020202020204" pitchFamily="34" charset="0"/>
              </a:rPr>
              <a:t>The research applies a qualitative-interpretivist perspective, with “multi-sited ethnography” (Marcus, 1995) as the main method to collect and analyse data. This follows: the people (especially migrants), the thing (commodities, gifts, money, works of art and intellectual property), the metaphor (signs, symbols, or images), the plot, the story or allegory (narratives of everyday experiences and memories), the life or biographies (of exemplary individuals) and the conflict (issues contested in public space).</a:t>
            </a:r>
          </a:p>
        </p:txBody>
      </p:sp>
      <p:cxnSp>
        <p:nvCxnSpPr>
          <p:cNvPr id="10" name="Straight Connector 9"/>
          <p:cNvCxnSpPr>
            <a:cxnSpLocks/>
          </p:cNvCxnSpPr>
          <p:nvPr/>
        </p:nvCxnSpPr>
        <p:spPr>
          <a:xfrm>
            <a:off x="863119" y="6616643"/>
            <a:ext cx="10664052" cy="0"/>
          </a:xfrm>
          <a:prstGeom prst="line">
            <a:avLst/>
          </a:prstGeom>
          <a:ln w="31750">
            <a:solidFill>
              <a:srgbClr val="BA4B16"/>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a:cxnSpLocks/>
          </p:cNvCxnSpPr>
          <p:nvPr/>
        </p:nvCxnSpPr>
        <p:spPr>
          <a:xfrm flipV="1">
            <a:off x="33917520" y="6616639"/>
            <a:ext cx="8218934" cy="4"/>
          </a:xfrm>
          <a:prstGeom prst="line">
            <a:avLst/>
          </a:prstGeom>
          <a:ln w="31750">
            <a:solidFill>
              <a:srgbClr val="BA4B16"/>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11867531" y="6732000"/>
            <a:ext cx="0" cy="22680000"/>
          </a:xfrm>
          <a:prstGeom prst="line">
            <a:avLst/>
          </a:prstGeom>
          <a:ln w="41275" cap="rnd">
            <a:solidFill>
              <a:srgbClr val="014751"/>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a:cxnSpLocks/>
          </p:cNvCxnSpPr>
          <p:nvPr/>
        </p:nvCxnSpPr>
        <p:spPr>
          <a:xfrm flipH="1">
            <a:off x="33235610" y="6650837"/>
            <a:ext cx="0" cy="22680000"/>
          </a:xfrm>
          <a:prstGeom prst="line">
            <a:avLst/>
          </a:prstGeom>
          <a:ln w="41275" cap="rnd">
            <a:solidFill>
              <a:srgbClr val="014751"/>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a:cxnSpLocks/>
          </p:cNvCxnSpPr>
          <p:nvPr/>
        </p:nvCxnSpPr>
        <p:spPr>
          <a:xfrm>
            <a:off x="33829335" y="23348206"/>
            <a:ext cx="8395305" cy="0"/>
          </a:xfrm>
          <a:prstGeom prst="line">
            <a:avLst/>
          </a:prstGeom>
          <a:ln w="31750">
            <a:solidFill>
              <a:srgbClr val="BA4B16"/>
            </a:solidFill>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33952070" y="24345900"/>
            <a:ext cx="8213889" cy="4924425"/>
          </a:xfrm>
          <a:prstGeom prst="rect">
            <a:avLst/>
          </a:prstGeom>
          <a:noFill/>
        </p:spPr>
        <p:txBody>
          <a:bodyPr wrap="square" lIns="0" tIns="0" rIns="0" bIns="0" rtlCol="0">
            <a:spAutoFit/>
          </a:bodyPr>
          <a:lstStyle/>
          <a:p>
            <a:pPr algn="just">
              <a:lnSpc>
                <a:spcPts val="2400"/>
              </a:lnSpc>
            </a:pPr>
            <a:r>
              <a:rPr lang="en-GB" sz="2400" dirty="0">
                <a:latin typeface="Arial" panose="020B0604020202020204" pitchFamily="34" charset="0"/>
                <a:ea typeface="Open Sans" charset="0"/>
                <a:cs typeface="Arial" panose="020B0604020202020204" pitchFamily="34" charset="0"/>
              </a:rPr>
              <a:t>Dwyer, C. (2004) 'Tracing transnationalities through commodity culture: A case study of British-South Asian fashion', in Philip </a:t>
            </a:r>
            <a:r>
              <a:rPr lang="en-GB" sz="2400" dirty="0" err="1">
                <a:latin typeface="Arial" panose="020B0604020202020204" pitchFamily="34" charset="0"/>
                <a:ea typeface="Open Sans" charset="0"/>
                <a:cs typeface="Arial" panose="020B0604020202020204" pitchFamily="34" charset="0"/>
              </a:rPr>
              <a:t>Crang</a:t>
            </a:r>
            <a:r>
              <a:rPr lang="en-GB" sz="2400" dirty="0">
                <a:latin typeface="Arial" panose="020B0604020202020204" pitchFamily="34" charset="0"/>
                <a:ea typeface="Open Sans" charset="0"/>
                <a:cs typeface="Arial" panose="020B0604020202020204" pitchFamily="34" charset="0"/>
              </a:rPr>
              <a:t>, Claire Dwyer &amp; Jackson, P. (eds.) </a:t>
            </a:r>
            <a:r>
              <a:rPr lang="en-GB" sz="2400" i="1" dirty="0">
                <a:latin typeface="Arial" panose="020B0604020202020204" pitchFamily="34" charset="0"/>
                <a:ea typeface="Open Sans" charset="0"/>
                <a:cs typeface="Arial" panose="020B0604020202020204" pitchFamily="34" charset="0"/>
              </a:rPr>
              <a:t>Transnational Spaces</a:t>
            </a:r>
            <a:r>
              <a:rPr lang="en-GB" sz="2400" dirty="0">
                <a:latin typeface="Arial" panose="020B0604020202020204" pitchFamily="34" charset="0"/>
                <a:ea typeface="Open Sans" charset="0"/>
                <a:cs typeface="Arial" panose="020B0604020202020204" pitchFamily="34" charset="0"/>
              </a:rPr>
              <a:t>. Oxford: Routledge.</a:t>
            </a:r>
          </a:p>
          <a:p>
            <a:pPr algn="just">
              <a:lnSpc>
                <a:spcPts val="2400"/>
              </a:lnSpc>
            </a:pPr>
            <a:endParaRPr lang="en-GB" sz="2400" dirty="0">
              <a:latin typeface="Arial" panose="020B0604020202020204" pitchFamily="34" charset="0"/>
              <a:ea typeface="Open Sans" charset="0"/>
              <a:cs typeface="Arial" panose="020B0604020202020204" pitchFamily="34" charset="0"/>
            </a:endParaRPr>
          </a:p>
          <a:p>
            <a:pPr algn="just">
              <a:lnSpc>
                <a:spcPts val="2400"/>
              </a:lnSpc>
            </a:pPr>
            <a:r>
              <a:rPr lang="en-GB" sz="2400" i="1" dirty="0" err="1">
                <a:latin typeface="Arial" panose="020B0604020202020204" pitchFamily="34" charset="0"/>
                <a:ea typeface="Open Sans" charset="0"/>
                <a:cs typeface="Arial" panose="020B0604020202020204" pitchFamily="34" charset="0"/>
              </a:rPr>
              <a:t>Kiyana</a:t>
            </a:r>
            <a:r>
              <a:rPr lang="en-GB" sz="2400" i="1" dirty="0">
                <a:latin typeface="Arial" panose="020B0604020202020204" pitchFamily="34" charset="0"/>
                <a:ea typeface="Open Sans" charset="0"/>
                <a:cs typeface="Arial" panose="020B0604020202020204" pitchFamily="34" charset="0"/>
              </a:rPr>
              <a:t> Wraps </a:t>
            </a:r>
            <a:r>
              <a:rPr lang="en-GB" sz="2400" dirty="0">
                <a:latin typeface="Arial" panose="020B0604020202020204" pitchFamily="34" charset="0"/>
                <a:ea typeface="Open Sans" charset="0"/>
                <a:cs typeface="Arial" panose="020B0604020202020204" pitchFamily="34" charset="0"/>
              </a:rPr>
              <a:t>website: </a:t>
            </a:r>
            <a:r>
              <a:rPr lang="en-GB" sz="2400" dirty="0">
                <a:latin typeface="Arial" panose="020B0604020202020204" pitchFamily="34" charset="0"/>
                <a:ea typeface="Open Sans" charset="0"/>
                <a:cs typeface="Arial" panose="020B0604020202020204" pitchFamily="34" charset="0"/>
                <a:hlinkClick r:id="rId3"/>
              </a:rPr>
              <a:t>www.kiyanawraps.com</a:t>
            </a:r>
            <a:r>
              <a:rPr lang="en-GB" sz="2400" dirty="0">
                <a:latin typeface="Arial" panose="020B0604020202020204" pitchFamily="34" charset="0"/>
                <a:ea typeface="Open Sans" charset="0"/>
                <a:cs typeface="Arial" panose="020B0604020202020204" pitchFamily="34" charset="0"/>
              </a:rPr>
              <a:t>.</a:t>
            </a:r>
          </a:p>
          <a:p>
            <a:pPr algn="just">
              <a:lnSpc>
                <a:spcPts val="2400"/>
              </a:lnSpc>
            </a:pPr>
            <a:endParaRPr lang="en-GB" sz="2400" dirty="0">
              <a:latin typeface="Arial" panose="020B0604020202020204" pitchFamily="34" charset="0"/>
              <a:ea typeface="Open Sans" charset="0"/>
              <a:cs typeface="Arial" panose="020B0604020202020204" pitchFamily="34" charset="0"/>
            </a:endParaRPr>
          </a:p>
          <a:p>
            <a:pPr algn="just">
              <a:lnSpc>
                <a:spcPts val="2400"/>
              </a:lnSpc>
            </a:pPr>
            <a:r>
              <a:rPr lang="en-GB" sz="2400" dirty="0">
                <a:latin typeface="Arial" panose="020B0604020202020204" pitchFamily="34" charset="0"/>
                <a:ea typeface="Open Sans" charset="0"/>
                <a:cs typeface="Arial" panose="020B0604020202020204" pitchFamily="34" charset="0"/>
              </a:rPr>
              <a:t>Marcus, G. E. (1995) 'Ethnography in/of the world system: The emergence of multi-sited ethnography', Annual Review of Anthropology, 24: 95-117</a:t>
            </a:r>
          </a:p>
          <a:p>
            <a:pPr algn="just">
              <a:lnSpc>
                <a:spcPts val="2400"/>
              </a:lnSpc>
            </a:pPr>
            <a:endParaRPr lang="en-GB" sz="2400" dirty="0">
              <a:latin typeface="Arial" panose="020B0604020202020204" pitchFamily="34" charset="0"/>
              <a:ea typeface="Open Sans" charset="0"/>
              <a:cs typeface="Arial" panose="020B0604020202020204" pitchFamily="34" charset="0"/>
            </a:endParaRPr>
          </a:p>
          <a:p>
            <a:pPr algn="just">
              <a:lnSpc>
                <a:spcPts val="2400"/>
              </a:lnSpc>
            </a:pPr>
            <a:r>
              <a:rPr lang="en-GB" sz="2400" dirty="0" err="1">
                <a:latin typeface="Arial" panose="020B0604020202020204" pitchFamily="34" charset="0"/>
                <a:ea typeface="Open Sans" charset="0"/>
                <a:cs typeface="Arial" panose="020B0604020202020204" pitchFamily="34" charset="0"/>
              </a:rPr>
              <a:t>Strübel</a:t>
            </a:r>
            <a:r>
              <a:rPr lang="en-GB" sz="2400" dirty="0">
                <a:latin typeface="Arial" panose="020B0604020202020204" pitchFamily="34" charset="0"/>
                <a:ea typeface="Open Sans" charset="0"/>
                <a:cs typeface="Arial" panose="020B0604020202020204" pitchFamily="34" charset="0"/>
              </a:rPr>
              <a:t>, J. (2012) 'Get your </a:t>
            </a:r>
            <a:r>
              <a:rPr lang="en-GB" sz="2400" dirty="0" err="1">
                <a:latin typeface="Arial" panose="020B0604020202020204" pitchFamily="34" charset="0"/>
                <a:ea typeface="Open Sans" charset="0"/>
                <a:cs typeface="Arial" panose="020B0604020202020204" pitchFamily="34" charset="0"/>
              </a:rPr>
              <a:t>Gele</a:t>
            </a:r>
            <a:r>
              <a:rPr lang="en-GB" sz="2400" dirty="0">
                <a:latin typeface="Arial" panose="020B0604020202020204" pitchFamily="34" charset="0"/>
                <a:ea typeface="Open Sans" charset="0"/>
                <a:cs typeface="Arial" panose="020B0604020202020204" pitchFamily="34" charset="0"/>
              </a:rPr>
              <a:t>: Nigerian dress, diasporic identity, and </a:t>
            </a:r>
            <a:r>
              <a:rPr lang="en-GB" sz="2400" dirty="0" err="1">
                <a:latin typeface="Arial" panose="020B0604020202020204" pitchFamily="34" charset="0"/>
                <a:ea typeface="Open Sans" charset="0"/>
                <a:cs typeface="Arial" panose="020B0604020202020204" pitchFamily="34" charset="0"/>
              </a:rPr>
              <a:t>translocalism</a:t>
            </a:r>
            <a:r>
              <a:rPr lang="en-GB" sz="2400" dirty="0">
                <a:latin typeface="Arial" panose="020B0604020202020204" pitchFamily="34" charset="0"/>
                <a:ea typeface="Open Sans" charset="0"/>
                <a:cs typeface="Arial" panose="020B0604020202020204" pitchFamily="34" charset="0"/>
              </a:rPr>
              <a:t>', </a:t>
            </a:r>
            <a:r>
              <a:rPr lang="en-GB" sz="2400" i="1" dirty="0">
                <a:latin typeface="Arial" panose="020B0604020202020204" pitchFamily="34" charset="0"/>
                <a:ea typeface="Open Sans" charset="0"/>
                <a:cs typeface="Arial" panose="020B0604020202020204" pitchFamily="34" charset="0"/>
              </a:rPr>
              <a:t>The Journal of Pan African Studies</a:t>
            </a:r>
            <a:r>
              <a:rPr lang="en-GB" sz="2400" dirty="0">
                <a:latin typeface="Arial" panose="020B0604020202020204" pitchFamily="34" charset="0"/>
                <a:ea typeface="Open Sans" charset="0"/>
                <a:cs typeface="Arial" panose="020B0604020202020204" pitchFamily="34" charset="0"/>
              </a:rPr>
              <a:t>, 4 (9), pp. 24-42.</a:t>
            </a:r>
          </a:p>
          <a:p>
            <a:pPr algn="just">
              <a:lnSpc>
                <a:spcPts val="2400"/>
              </a:lnSpc>
            </a:pPr>
            <a:endParaRPr lang="en-GB" sz="2400" dirty="0">
              <a:latin typeface="Arial" panose="020B0604020202020204" pitchFamily="34" charset="0"/>
              <a:ea typeface="Open Sans" charset="0"/>
              <a:cs typeface="Arial" panose="020B0604020202020204" pitchFamily="34" charset="0"/>
            </a:endParaRPr>
          </a:p>
          <a:p>
            <a:pPr algn="just">
              <a:lnSpc>
                <a:spcPts val="2400"/>
              </a:lnSpc>
            </a:pPr>
            <a:r>
              <a:rPr lang="en-GB" sz="2400" dirty="0">
                <a:latin typeface="Arial" panose="020B0604020202020204" pitchFamily="34" charset="0"/>
                <a:ea typeface="Open Sans" charset="0"/>
                <a:cs typeface="Arial" panose="020B0604020202020204" pitchFamily="34" charset="0"/>
              </a:rPr>
              <a:t>Tulloch, C. (2004) </a:t>
            </a:r>
            <a:r>
              <a:rPr lang="en-GB" sz="2400" i="1" dirty="0">
                <a:latin typeface="Arial" panose="020B0604020202020204" pitchFamily="34" charset="0"/>
                <a:ea typeface="Open Sans" charset="0"/>
                <a:cs typeface="Arial" panose="020B0604020202020204" pitchFamily="34" charset="0"/>
              </a:rPr>
              <a:t>Black Style</a:t>
            </a:r>
            <a:r>
              <a:rPr lang="en-GB" sz="2400" dirty="0">
                <a:latin typeface="Arial" panose="020B0604020202020204" pitchFamily="34" charset="0"/>
                <a:ea typeface="Open Sans" charset="0"/>
                <a:cs typeface="Arial" panose="020B0604020202020204" pitchFamily="34" charset="0"/>
              </a:rPr>
              <a:t>. London: V&amp;A Publications.</a:t>
            </a:r>
          </a:p>
        </p:txBody>
      </p:sp>
      <p:sp>
        <p:nvSpPr>
          <p:cNvPr id="27" name="TextBox 26">
            <a:extLst>
              <a:ext uri="{FF2B5EF4-FFF2-40B4-BE49-F238E27FC236}">
                <a16:creationId xmlns:a16="http://schemas.microsoft.com/office/drawing/2014/main" id="{139ED914-EF2E-4A5F-880B-322ECFEAF527}"/>
              </a:ext>
            </a:extLst>
          </p:cNvPr>
          <p:cNvSpPr txBox="1">
            <a:spLocks noChangeAspect="1"/>
          </p:cNvSpPr>
          <p:nvPr/>
        </p:nvSpPr>
        <p:spPr>
          <a:xfrm>
            <a:off x="12524638" y="6930192"/>
            <a:ext cx="20205936" cy="22725002"/>
          </a:xfrm>
          <a:prstGeom prst="rect">
            <a:avLst/>
          </a:prstGeom>
          <a:noFill/>
        </p:spPr>
        <p:txBody>
          <a:bodyPr wrap="square" lIns="0" tIns="0" rIns="0" bIns="0" numCol="1" spcCol="720000" rtlCol="0">
            <a:normAutofit/>
          </a:bodyPr>
          <a:lstStyle/>
          <a:p>
            <a:pPr>
              <a:lnSpc>
                <a:spcPts val="3600"/>
              </a:lnSpc>
            </a:pPr>
            <a:r>
              <a:rPr lang="en-GB" sz="3200" b="1" dirty="0">
                <a:latin typeface="Arial" panose="020B0604020202020204" pitchFamily="34" charset="0"/>
                <a:ea typeface="Open Sans" charset="0"/>
                <a:cs typeface="Arial" panose="020B0604020202020204" pitchFamily="34" charset="0"/>
              </a:rPr>
              <a:t>A case study of the cultural and commercial production of </a:t>
            </a:r>
            <a:r>
              <a:rPr lang="en-GB" sz="3200" b="1" i="1" dirty="0">
                <a:latin typeface="Arial" panose="020B0604020202020204" pitchFamily="34" charset="0"/>
                <a:ea typeface="Open Sans" charset="0"/>
                <a:cs typeface="Arial" panose="020B0604020202020204" pitchFamily="34" charset="0"/>
              </a:rPr>
              <a:t>Kiyana Wraps</a:t>
            </a:r>
          </a:p>
          <a:p>
            <a:pPr>
              <a:lnSpc>
                <a:spcPts val="3600"/>
              </a:lnSpc>
            </a:pPr>
            <a:endParaRPr lang="en-GB" sz="3200" b="1" i="1" dirty="0">
              <a:latin typeface="Arial" panose="020B0604020202020204" pitchFamily="34" charset="0"/>
              <a:ea typeface="Open Sans" charset="0"/>
              <a:cs typeface="Arial" panose="020B0604020202020204" pitchFamily="34" charset="0"/>
            </a:endParaRPr>
          </a:p>
          <a:p>
            <a:pPr algn="just">
              <a:lnSpc>
                <a:spcPct val="150000"/>
              </a:lnSpc>
            </a:pPr>
            <a:r>
              <a:rPr lang="en-GB" sz="2400" i="1" dirty="0" err="1">
                <a:latin typeface="Arial" panose="020B0604020202020204" pitchFamily="34" charset="0"/>
                <a:ea typeface="Open Sans" charset="0"/>
                <a:cs typeface="Arial" panose="020B0604020202020204" pitchFamily="34" charset="0"/>
              </a:rPr>
              <a:t>Kiyana</a:t>
            </a:r>
            <a:r>
              <a:rPr lang="en-GB" sz="2400" i="1" dirty="0">
                <a:latin typeface="Arial" panose="020B0604020202020204" pitchFamily="34" charset="0"/>
                <a:ea typeface="Open Sans" charset="0"/>
                <a:cs typeface="Arial" panose="020B0604020202020204" pitchFamily="34" charset="0"/>
              </a:rPr>
              <a:t> Wraps </a:t>
            </a:r>
            <a:r>
              <a:rPr lang="en-GB" sz="2400" dirty="0">
                <a:latin typeface="Arial" panose="020B0604020202020204" pitchFamily="34" charset="0"/>
                <a:ea typeface="Open Sans" charset="0"/>
                <a:cs typeface="Arial" panose="020B0604020202020204" pitchFamily="34" charset="0"/>
              </a:rPr>
              <a:t>is a London-based Congolese fashion brand, run by three young Congolese women, which specialises in the production of women’s accessories, hand-stitched turban hats and ready-made headwrap models. The fashion brand merchandise also includes various kinds of headwrap fabric materials. </a:t>
            </a:r>
            <a:r>
              <a:rPr lang="en-GB" sz="2400" i="1" dirty="0" err="1">
                <a:latin typeface="Arial" panose="020B0604020202020204" pitchFamily="34" charset="0"/>
                <a:ea typeface="Open Sans" charset="0"/>
                <a:cs typeface="Arial" panose="020B0604020202020204" pitchFamily="34" charset="0"/>
              </a:rPr>
              <a:t>Kiyana</a:t>
            </a:r>
            <a:r>
              <a:rPr lang="en-GB" sz="2400" i="1" dirty="0">
                <a:latin typeface="Arial" panose="020B0604020202020204" pitchFamily="34" charset="0"/>
                <a:ea typeface="Open Sans" charset="0"/>
                <a:cs typeface="Arial" panose="020B0604020202020204" pitchFamily="34" charset="0"/>
              </a:rPr>
              <a:t> Wraps</a:t>
            </a:r>
            <a:r>
              <a:rPr lang="en-GB" sz="2400" dirty="0">
                <a:latin typeface="Arial" panose="020B0604020202020204" pitchFamily="34" charset="0"/>
                <a:ea typeface="Open Sans" charset="0"/>
                <a:cs typeface="Arial" panose="020B0604020202020204" pitchFamily="34" charset="0"/>
              </a:rPr>
              <a:t> entire collection is characterised by  a meaningful, multilingual, name selection.</a:t>
            </a:r>
          </a:p>
          <a:p>
            <a:pPr algn="just">
              <a:lnSpc>
                <a:spcPts val="3600"/>
              </a:lnSpc>
            </a:pPr>
            <a:endParaRPr lang="en-GB" sz="2400" dirty="0">
              <a:latin typeface="Arial" panose="020B0604020202020204" pitchFamily="34" charset="0"/>
              <a:ea typeface="Open Sans" charset="0"/>
              <a:cs typeface="Arial" panose="020B0604020202020204" pitchFamily="34" charset="0"/>
            </a:endParaRPr>
          </a:p>
          <a:p>
            <a:pPr algn="just">
              <a:lnSpc>
                <a:spcPts val="3600"/>
              </a:lnSpc>
            </a:pPr>
            <a:r>
              <a:rPr lang="en-GB" sz="2800" b="1" dirty="0">
                <a:latin typeface="Arial" panose="020B0604020202020204" pitchFamily="34" charset="0"/>
                <a:ea typeface="Open Sans" charset="0"/>
                <a:cs typeface="Arial" panose="020B0604020202020204" pitchFamily="34" charset="0"/>
              </a:rPr>
              <a:t> A “Congolese story and journey”: Swahili </a:t>
            </a:r>
          </a:p>
          <a:p>
            <a:pPr algn="just">
              <a:lnSpc>
                <a:spcPts val="3600"/>
              </a:lnSpc>
            </a:pPr>
            <a:r>
              <a:rPr lang="en-GB" sz="2400" dirty="0">
                <a:latin typeface="Arial" panose="020B0604020202020204" pitchFamily="34" charset="0"/>
                <a:ea typeface="Open Sans" charset="0"/>
                <a:cs typeface="Arial" panose="020B0604020202020204" pitchFamily="34" charset="0"/>
              </a:rPr>
              <a:t> Each turban hat and headwrap model as well as most of the African wax-print fabrics are carefully defined by authentic Congolese Swahili names</a:t>
            </a:r>
          </a:p>
          <a:p>
            <a:pPr algn="just">
              <a:lnSpc>
                <a:spcPts val="3600"/>
              </a:lnSpc>
            </a:pPr>
            <a:endParaRPr lang="en-GB" sz="2400" dirty="0">
              <a:latin typeface="Arial" panose="020B0604020202020204" pitchFamily="34" charset="0"/>
              <a:ea typeface="Open Sans" charset="0"/>
              <a:cs typeface="Arial" panose="020B0604020202020204" pitchFamily="34" charset="0"/>
            </a:endParaRPr>
          </a:p>
          <a:p>
            <a:pPr algn="just">
              <a:lnSpc>
                <a:spcPts val="3600"/>
              </a:lnSpc>
            </a:pPr>
            <a:endParaRPr lang="en-GB" sz="2400" dirty="0">
              <a:latin typeface="Arial" panose="020B0604020202020204" pitchFamily="34" charset="0"/>
              <a:ea typeface="Open Sans" charset="0"/>
              <a:cs typeface="Arial" panose="020B0604020202020204" pitchFamily="34" charset="0"/>
            </a:endParaRPr>
          </a:p>
          <a:p>
            <a:pPr algn="just">
              <a:lnSpc>
                <a:spcPts val="3600"/>
              </a:lnSpc>
            </a:pPr>
            <a:endParaRPr lang="en-GB" sz="2400" dirty="0">
              <a:latin typeface="Arial" panose="020B0604020202020204" pitchFamily="34" charset="0"/>
              <a:ea typeface="Open Sans" charset="0"/>
              <a:cs typeface="Arial" panose="020B0604020202020204" pitchFamily="34" charset="0"/>
            </a:endParaRPr>
          </a:p>
          <a:p>
            <a:pPr algn="just">
              <a:lnSpc>
                <a:spcPts val="3600"/>
              </a:lnSpc>
            </a:pPr>
            <a:endParaRPr lang="en-GB" sz="2400" dirty="0">
              <a:latin typeface="Arial" panose="020B0604020202020204" pitchFamily="34" charset="0"/>
              <a:ea typeface="Open Sans" charset="0"/>
              <a:cs typeface="Arial" panose="020B0604020202020204" pitchFamily="34" charset="0"/>
            </a:endParaRPr>
          </a:p>
          <a:p>
            <a:pPr algn="just">
              <a:lnSpc>
                <a:spcPts val="3600"/>
              </a:lnSpc>
            </a:pPr>
            <a:endParaRPr lang="en-GB" sz="2400" dirty="0">
              <a:latin typeface="Arial" panose="020B0604020202020204" pitchFamily="34" charset="0"/>
              <a:ea typeface="Open Sans" charset="0"/>
              <a:cs typeface="Arial" panose="020B0604020202020204" pitchFamily="34" charset="0"/>
            </a:endParaRPr>
          </a:p>
          <a:p>
            <a:pPr algn="just">
              <a:lnSpc>
                <a:spcPts val="3600"/>
              </a:lnSpc>
            </a:pPr>
            <a:endParaRPr lang="en-GB" sz="2400" dirty="0">
              <a:latin typeface="Arial" panose="020B0604020202020204" pitchFamily="34" charset="0"/>
              <a:ea typeface="Open Sans" charset="0"/>
              <a:cs typeface="Arial" panose="020B0604020202020204" pitchFamily="34" charset="0"/>
            </a:endParaRPr>
          </a:p>
          <a:p>
            <a:pPr algn="just">
              <a:lnSpc>
                <a:spcPts val="3600"/>
              </a:lnSpc>
            </a:pPr>
            <a:endParaRPr lang="en-GB" sz="2400" dirty="0">
              <a:latin typeface="Arial" panose="020B0604020202020204" pitchFamily="34" charset="0"/>
              <a:ea typeface="Open Sans" charset="0"/>
              <a:cs typeface="Arial" panose="020B0604020202020204" pitchFamily="34" charset="0"/>
            </a:endParaRPr>
          </a:p>
          <a:p>
            <a:pPr algn="just">
              <a:lnSpc>
                <a:spcPts val="3600"/>
              </a:lnSpc>
            </a:pPr>
            <a:endParaRPr lang="en-GB" sz="2400" dirty="0">
              <a:latin typeface="Arial" panose="020B0604020202020204" pitchFamily="34" charset="0"/>
              <a:ea typeface="Open Sans" charset="0"/>
              <a:cs typeface="Arial" panose="020B0604020202020204" pitchFamily="34" charset="0"/>
            </a:endParaRPr>
          </a:p>
          <a:p>
            <a:pPr algn="just">
              <a:lnSpc>
                <a:spcPts val="3600"/>
              </a:lnSpc>
            </a:pPr>
            <a:r>
              <a:rPr lang="en-GB" sz="2400" dirty="0">
                <a:latin typeface="Arial" panose="020B0604020202020204" pitchFamily="34" charset="0"/>
                <a:ea typeface="Open Sans" charset="0"/>
                <a:cs typeface="Arial" panose="020B0604020202020204" pitchFamily="34" charset="0"/>
              </a:rPr>
              <a:t>                                                             </a:t>
            </a:r>
          </a:p>
          <a:p>
            <a:pPr algn="just">
              <a:lnSpc>
                <a:spcPts val="3600"/>
              </a:lnSpc>
            </a:pPr>
            <a:endParaRPr lang="en-GB" sz="2400" dirty="0">
              <a:latin typeface="Arial" panose="020B0604020202020204" pitchFamily="34" charset="0"/>
              <a:ea typeface="Open Sans" charset="0"/>
              <a:cs typeface="Arial" panose="020B0604020202020204" pitchFamily="34" charset="0"/>
            </a:endParaRPr>
          </a:p>
          <a:p>
            <a:pPr algn="just">
              <a:lnSpc>
                <a:spcPts val="3600"/>
              </a:lnSpc>
            </a:pPr>
            <a:endParaRPr lang="en-GB" sz="2400" dirty="0">
              <a:latin typeface="Arial" panose="020B0604020202020204" pitchFamily="34" charset="0"/>
              <a:ea typeface="Open Sans" charset="0"/>
              <a:cs typeface="Arial" panose="020B0604020202020204" pitchFamily="34" charset="0"/>
            </a:endParaRPr>
          </a:p>
          <a:p>
            <a:pPr algn="just">
              <a:lnSpc>
                <a:spcPts val="3600"/>
              </a:lnSpc>
            </a:pPr>
            <a:endParaRPr lang="en-GB" sz="2400" dirty="0">
              <a:latin typeface="Arial" panose="020B0604020202020204" pitchFamily="34" charset="0"/>
              <a:ea typeface="Open Sans" charset="0"/>
              <a:cs typeface="Arial" panose="020B0604020202020204" pitchFamily="34" charset="0"/>
            </a:endParaRPr>
          </a:p>
          <a:p>
            <a:pPr algn="just">
              <a:lnSpc>
                <a:spcPts val="3600"/>
              </a:lnSpc>
            </a:pPr>
            <a:endParaRPr lang="en-GB" sz="2400" dirty="0">
              <a:latin typeface="Arial" panose="020B0604020202020204" pitchFamily="34" charset="0"/>
              <a:ea typeface="Open Sans" charset="0"/>
              <a:cs typeface="Arial" panose="020B0604020202020204" pitchFamily="34" charset="0"/>
            </a:endParaRPr>
          </a:p>
          <a:p>
            <a:pPr algn="just">
              <a:lnSpc>
                <a:spcPts val="3600"/>
              </a:lnSpc>
            </a:pPr>
            <a:endParaRPr lang="en-GB" sz="2400" dirty="0">
              <a:latin typeface="Arial" panose="020B0604020202020204" pitchFamily="34" charset="0"/>
              <a:ea typeface="Open Sans" charset="0"/>
              <a:cs typeface="Arial" panose="020B0604020202020204" pitchFamily="34" charset="0"/>
            </a:endParaRPr>
          </a:p>
          <a:p>
            <a:pPr algn="just">
              <a:lnSpc>
                <a:spcPts val="3600"/>
              </a:lnSpc>
            </a:pPr>
            <a:endParaRPr lang="en-GB" sz="2400" dirty="0">
              <a:latin typeface="Arial" panose="020B0604020202020204" pitchFamily="34" charset="0"/>
              <a:ea typeface="Open Sans" charset="0"/>
              <a:cs typeface="Arial" panose="020B0604020202020204" pitchFamily="34" charset="0"/>
            </a:endParaRPr>
          </a:p>
          <a:p>
            <a:pPr algn="just">
              <a:lnSpc>
                <a:spcPts val="3600"/>
              </a:lnSpc>
            </a:pPr>
            <a:endParaRPr lang="en-GB" sz="2400" dirty="0">
              <a:latin typeface="Arial" panose="020B0604020202020204" pitchFamily="34" charset="0"/>
              <a:ea typeface="Open Sans" charset="0"/>
              <a:cs typeface="Arial" panose="020B0604020202020204" pitchFamily="34" charset="0"/>
            </a:endParaRPr>
          </a:p>
          <a:p>
            <a:pPr>
              <a:lnSpc>
                <a:spcPts val="3600"/>
              </a:lnSpc>
            </a:pPr>
            <a:endParaRPr lang="en-GB" sz="2800" dirty="0">
              <a:latin typeface="Open Sans" charset="0"/>
              <a:ea typeface="Open Sans" charset="0"/>
              <a:cs typeface="Open Sans" charset="0"/>
            </a:endParaRPr>
          </a:p>
        </p:txBody>
      </p:sp>
      <p:sp>
        <p:nvSpPr>
          <p:cNvPr id="28" name="TextBox 27">
            <a:extLst>
              <a:ext uri="{FF2B5EF4-FFF2-40B4-BE49-F238E27FC236}">
                <a16:creationId xmlns:a16="http://schemas.microsoft.com/office/drawing/2014/main" id="{55EAA9D5-B9D5-47C3-BE08-7175D2C0869B}"/>
              </a:ext>
            </a:extLst>
          </p:cNvPr>
          <p:cNvSpPr txBox="1"/>
          <p:nvPr/>
        </p:nvSpPr>
        <p:spPr>
          <a:xfrm>
            <a:off x="33952070" y="6812100"/>
            <a:ext cx="8307509" cy="15189543"/>
          </a:xfrm>
          <a:prstGeom prst="rect">
            <a:avLst/>
          </a:prstGeom>
          <a:noFill/>
          <a:ln>
            <a:noFill/>
          </a:ln>
        </p:spPr>
        <p:txBody>
          <a:bodyPr wrap="square" lIns="0" tIns="0" rIns="0" bIns="0" numCol="1" spcCol="720000" rtlCol="0">
            <a:spAutoFit/>
          </a:bodyPr>
          <a:lstStyle/>
          <a:p>
            <a:pPr>
              <a:lnSpc>
                <a:spcPts val="3600"/>
              </a:lnSpc>
            </a:pPr>
            <a:r>
              <a:rPr lang="en-GB" sz="3200" b="1" dirty="0">
                <a:latin typeface="Arial" panose="020B0604020202020204" pitchFamily="34" charset="0"/>
                <a:ea typeface="Open Sans" charset="0"/>
                <a:cs typeface="Arial" panose="020B0604020202020204" pitchFamily="34" charset="0"/>
              </a:rPr>
              <a:t>Concluding remarks</a:t>
            </a:r>
          </a:p>
          <a:p>
            <a:pPr>
              <a:lnSpc>
                <a:spcPts val="3600"/>
              </a:lnSpc>
            </a:pPr>
            <a:endParaRPr lang="en-GB" sz="3600" b="1" dirty="0">
              <a:latin typeface="Arial" panose="020B0604020202020204" pitchFamily="34" charset="0"/>
              <a:ea typeface="Open Sans" charset="0"/>
              <a:cs typeface="Arial" panose="020B0604020202020204" pitchFamily="34" charset="0"/>
            </a:endParaRPr>
          </a:p>
          <a:p>
            <a:pPr algn="just">
              <a:lnSpc>
                <a:spcPts val="3600"/>
              </a:lnSpc>
            </a:pPr>
            <a:r>
              <a:rPr lang="en-GB" sz="2400" dirty="0">
                <a:latin typeface="Arial" panose="020B0604020202020204" pitchFamily="34" charset="0"/>
                <a:ea typeface="Open Sans" charset="0"/>
                <a:cs typeface="Arial" panose="020B0604020202020204" pitchFamily="34" charset="0"/>
              </a:rPr>
              <a:t>The cultural and commercial production of </a:t>
            </a:r>
            <a:r>
              <a:rPr lang="en-GB" sz="2400" i="1" dirty="0">
                <a:latin typeface="Arial" panose="020B0604020202020204" pitchFamily="34" charset="0"/>
                <a:ea typeface="Open Sans" charset="0"/>
                <a:cs typeface="Arial" panose="020B0604020202020204" pitchFamily="34" charset="0"/>
              </a:rPr>
              <a:t>Kiyana Wraps</a:t>
            </a:r>
            <a:r>
              <a:rPr lang="en-GB" sz="2400" dirty="0">
                <a:latin typeface="Arial" panose="020B0604020202020204" pitchFamily="34" charset="0"/>
                <a:ea typeface="Open Sans" charset="0"/>
                <a:cs typeface="Arial" panose="020B0604020202020204" pitchFamily="34" charset="0"/>
              </a:rPr>
              <a:t> is transformed into a transnational geography and a multicultural lived social field (Dwyer, 2004). This embeds and evokes diasporic memories while interconnecting several places and cultures and transmitting a multifaceted experience of diaspora. The combined use of Swahili, French and English languages demonstrates how young Congolese women embrace “authentic” cultural and linguistic memories, preserve postcolonial linguistic legacies as well as being actively stimulated by  the contemporary London environment.</a:t>
            </a:r>
          </a:p>
          <a:p>
            <a:pPr algn="just">
              <a:lnSpc>
                <a:spcPts val="3600"/>
              </a:lnSpc>
            </a:pPr>
            <a:endParaRPr lang="en-GB" sz="2400" dirty="0">
              <a:latin typeface="Arial" panose="020B0604020202020204" pitchFamily="34" charset="0"/>
              <a:ea typeface="Open Sans" charset="0"/>
              <a:cs typeface="Arial" panose="020B0604020202020204" pitchFamily="34" charset="0"/>
            </a:endParaRPr>
          </a:p>
          <a:p>
            <a:pPr algn="just">
              <a:lnSpc>
                <a:spcPts val="3600"/>
              </a:lnSpc>
            </a:pPr>
            <a:r>
              <a:rPr lang="en-GB" sz="2400" dirty="0">
                <a:latin typeface="Arial" panose="020B0604020202020204" pitchFamily="34" charset="0"/>
                <a:ea typeface="Open Sans" charset="0"/>
                <a:cs typeface="Arial" panose="020B0604020202020204" pitchFamily="34" charset="0"/>
              </a:rPr>
              <a:t>Overall, the </a:t>
            </a:r>
            <a:r>
              <a:rPr lang="en-GB" sz="2400" i="1" dirty="0">
                <a:latin typeface="Arial" panose="020B0604020202020204" pitchFamily="34" charset="0"/>
                <a:ea typeface="Open Sans" charset="0"/>
                <a:cs typeface="Arial" panose="020B0604020202020204" pitchFamily="34" charset="0"/>
              </a:rPr>
              <a:t>Kiyana Wraps</a:t>
            </a:r>
            <a:r>
              <a:rPr lang="en-GB" sz="2400" dirty="0">
                <a:latin typeface="Arial" panose="020B0604020202020204" pitchFamily="34" charset="0"/>
                <a:ea typeface="Open Sans" charset="0"/>
                <a:cs typeface="Arial" panose="020B0604020202020204" pitchFamily="34" charset="0"/>
              </a:rPr>
              <a:t> fashion brand “re-formulates” the traditional African headwrap practice to:</a:t>
            </a:r>
          </a:p>
          <a:p>
            <a:pPr algn="just">
              <a:lnSpc>
                <a:spcPts val="3600"/>
              </a:lnSpc>
            </a:pPr>
            <a:endParaRPr lang="en-GB" sz="2400" dirty="0">
              <a:latin typeface="Arial" panose="020B0604020202020204" pitchFamily="34" charset="0"/>
              <a:ea typeface="Open Sans" charset="0"/>
              <a:cs typeface="Arial" panose="020B0604020202020204" pitchFamily="34" charset="0"/>
            </a:endParaRPr>
          </a:p>
          <a:p>
            <a:pPr algn="just">
              <a:lnSpc>
                <a:spcPts val="3600"/>
              </a:lnSpc>
            </a:pPr>
            <a:r>
              <a:rPr lang="en-GB" sz="2400" dirty="0">
                <a:latin typeface="Arial" panose="020B0604020202020204" pitchFamily="34" charset="0"/>
                <a:ea typeface="Open Sans" charset="0"/>
                <a:cs typeface="Arial" panose="020B0604020202020204" pitchFamily="34" charset="0"/>
              </a:rPr>
              <a:t>• maintain a strong attachment with past experiences, evoking the creation of a sense of African-ness/Blackness; tracing and enhancing a “Congolese/African/Black story”, which is embedded into collective homeland memories, often affected by an idealised idea of the DRC and the African motherland (Tulloch, 2004, </a:t>
            </a:r>
            <a:r>
              <a:rPr lang="en-GB" sz="2400" dirty="0" err="1">
                <a:latin typeface="Arial" panose="020B0604020202020204" pitchFamily="34" charset="0"/>
                <a:ea typeface="Open Sans" charset="0"/>
                <a:cs typeface="Arial" panose="020B0604020202020204" pitchFamily="34" charset="0"/>
              </a:rPr>
              <a:t>Strübel</a:t>
            </a:r>
            <a:r>
              <a:rPr lang="en-GB" sz="2400" dirty="0">
                <a:latin typeface="Arial" panose="020B0604020202020204" pitchFamily="34" charset="0"/>
                <a:ea typeface="Open Sans" charset="0"/>
                <a:cs typeface="Arial" panose="020B0604020202020204" pitchFamily="34" charset="0"/>
              </a:rPr>
              <a:t>, 2012). </a:t>
            </a:r>
          </a:p>
          <a:p>
            <a:pPr algn="just">
              <a:lnSpc>
                <a:spcPts val="3600"/>
              </a:lnSpc>
            </a:pPr>
            <a:endParaRPr lang="en-GB" sz="2400" dirty="0">
              <a:latin typeface="Arial" panose="020B0604020202020204" pitchFamily="34" charset="0"/>
              <a:ea typeface="Open Sans" charset="0"/>
              <a:cs typeface="Arial" panose="020B0604020202020204" pitchFamily="34" charset="0"/>
            </a:endParaRPr>
          </a:p>
          <a:p>
            <a:pPr algn="just">
              <a:lnSpc>
                <a:spcPts val="3600"/>
              </a:lnSpc>
            </a:pPr>
            <a:r>
              <a:rPr lang="en-GB" sz="2400" dirty="0">
                <a:latin typeface="Arial" panose="020B0604020202020204" pitchFamily="34" charset="0"/>
                <a:ea typeface="Open Sans" charset="0"/>
                <a:cs typeface="Arial" panose="020B0604020202020204" pitchFamily="34" charset="0"/>
              </a:rPr>
              <a:t>• embody gender configurations, where “feminist” and “feminine” identities are intertwined, representing a symbolic hybrid marker able to unite disparate women.</a:t>
            </a:r>
          </a:p>
          <a:p>
            <a:pPr algn="just">
              <a:lnSpc>
                <a:spcPts val="3600"/>
              </a:lnSpc>
            </a:pPr>
            <a:endParaRPr lang="en-GB" sz="2400" dirty="0">
              <a:latin typeface="Arial" panose="020B0604020202020204" pitchFamily="34" charset="0"/>
              <a:ea typeface="Open Sans" charset="0"/>
              <a:cs typeface="Arial" panose="020B0604020202020204" pitchFamily="34" charset="0"/>
            </a:endParaRPr>
          </a:p>
          <a:p>
            <a:pPr algn="just">
              <a:lnSpc>
                <a:spcPts val="3600"/>
              </a:lnSpc>
            </a:pPr>
            <a:r>
              <a:rPr lang="en-GB" sz="2400" dirty="0">
                <a:latin typeface="Arial" panose="020B0604020202020204" pitchFamily="34" charset="0"/>
                <a:ea typeface="Open Sans" charset="0"/>
                <a:cs typeface="Arial" panose="020B0604020202020204" pitchFamily="34" charset="0"/>
              </a:rPr>
              <a:t>• exceed strictly defined racial and ethnic boundaries and transcend the binary of the “imagined” transnational attachments, creatively blending ethnic tastes with several cultural and stylistic inputs coming from consumers with heterogeneous cultural backgrounds.</a:t>
            </a:r>
          </a:p>
        </p:txBody>
      </p:sp>
      <p:cxnSp>
        <p:nvCxnSpPr>
          <p:cNvPr id="32" name="Straight Connector 31">
            <a:extLst>
              <a:ext uri="{FF2B5EF4-FFF2-40B4-BE49-F238E27FC236}">
                <a16:creationId xmlns:a16="http://schemas.microsoft.com/office/drawing/2014/main" id="{D0227D56-E70D-42ED-B8EE-03895DDB1443}"/>
              </a:ext>
            </a:extLst>
          </p:cNvPr>
          <p:cNvCxnSpPr>
            <a:cxnSpLocks/>
          </p:cNvCxnSpPr>
          <p:nvPr/>
        </p:nvCxnSpPr>
        <p:spPr>
          <a:xfrm>
            <a:off x="863119" y="29769015"/>
            <a:ext cx="10260701" cy="0"/>
          </a:xfrm>
          <a:prstGeom prst="line">
            <a:avLst/>
          </a:prstGeom>
          <a:ln w="31750">
            <a:solidFill>
              <a:srgbClr val="BA4B16"/>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8A5B4942-136F-4E46-9A2D-82CC149BCDFC}"/>
              </a:ext>
            </a:extLst>
          </p:cNvPr>
          <p:cNvCxnSpPr>
            <a:cxnSpLocks/>
          </p:cNvCxnSpPr>
          <p:nvPr/>
        </p:nvCxnSpPr>
        <p:spPr>
          <a:xfrm>
            <a:off x="12899849" y="29769015"/>
            <a:ext cx="19394122" cy="0"/>
          </a:xfrm>
          <a:prstGeom prst="line">
            <a:avLst/>
          </a:prstGeom>
          <a:ln w="31750">
            <a:solidFill>
              <a:srgbClr val="BA4B16"/>
            </a:solidFill>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F49986C3-9503-47A4-B523-7B4594E7CC1D}"/>
              </a:ext>
            </a:extLst>
          </p:cNvPr>
          <p:cNvSpPr txBox="1"/>
          <p:nvPr/>
        </p:nvSpPr>
        <p:spPr>
          <a:xfrm>
            <a:off x="12730493" y="20416648"/>
            <a:ext cx="5330592" cy="2400657"/>
          </a:xfrm>
          <a:prstGeom prst="rect">
            <a:avLst/>
          </a:prstGeom>
          <a:noFill/>
        </p:spPr>
        <p:txBody>
          <a:bodyPr wrap="square" rtlCol="0">
            <a:spAutoFit/>
          </a:bodyPr>
          <a:lstStyle/>
          <a:p>
            <a:pPr>
              <a:lnSpc>
                <a:spcPct val="150000"/>
              </a:lnSpc>
            </a:pPr>
            <a:r>
              <a:rPr lang="en-GB" sz="2800" b="1" dirty="0">
                <a:latin typeface="Arial" panose="020B0604020202020204" pitchFamily="34" charset="0"/>
                <a:cs typeface="Arial" panose="020B0604020202020204" pitchFamily="34" charset="0"/>
              </a:rPr>
              <a:t>Postcolonial legacies: French</a:t>
            </a:r>
          </a:p>
          <a:p>
            <a:pPr>
              <a:lnSpc>
                <a:spcPct val="150000"/>
              </a:lnSpc>
            </a:pPr>
            <a:r>
              <a:rPr lang="en-GB" sz="2400" dirty="0">
                <a:latin typeface="Arial" panose="020B0604020202020204" pitchFamily="34" charset="0"/>
                <a:cs typeface="Arial" panose="020B0604020202020204" pitchFamily="34" charset="0"/>
              </a:rPr>
              <a:t>French-inspired names are also used to describe the headwrap fabric patterns.</a:t>
            </a:r>
          </a:p>
        </p:txBody>
      </p:sp>
      <p:sp>
        <p:nvSpPr>
          <p:cNvPr id="42" name="TextBox 41">
            <a:extLst>
              <a:ext uri="{FF2B5EF4-FFF2-40B4-BE49-F238E27FC236}">
                <a16:creationId xmlns:a16="http://schemas.microsoft.com/office/drawing/2014/main" id="{B4078050-11A4-403F-BCC9-DA4F36D29E91}"/>
              </a:ext>
            </a:extLst>
          </p:cNvPr>
          <p:cNvSpPr txBox="1"/>
          <p:nvPr/>
        </p:nvSpPr>
        <p:spPr>
          <a:xfrm>
            <a:off x="12625755" y="25324652"/>
            <a:ext cx="5298783" cy="2954655"/>
          </a:xfrm>
          <a:prstGeom prst="rect">
            <a:avLst/>
          </a:prstGeom>
          <a:noFill/>
        </p:spPr>
        <p:txBody>
          <a:bodyPr wrap="square" rtlCol="0">
            <a:spAutoFit/>
          </a:bodyPr>
          <a:lstStyle/>
          <a:p>
            <a:pPr algn="just">
              <a:lnSpc>
                <a:spcPct val="150000"/>
              </a:lnSpc>
            </a:pPr>
            <a:r>
              <a:rPr lang="en-GB" sz="2800" b="1" dirty="0">
                <a:latin typeface="Arial" panose="020B0604020202020204" pitchFamily="34" charset="0"/>
                <a:cs typeface="Arial" panose="020B0604020202020204" pitchFamily="34" charset="0"/>
              </a:rPr>
              <a:t>London influences: English</a:t>
            </a:r>
          </a:p>
          <a:p>
            <a:pPr algn="just">
              <a:lnSpc>
                <a:spcPct val="150000"/>
              </a:lnSpc>
            </a:pPr>
            <a:r>
              <a:rPr lang="en-GB" sz="2400" dirty="0">
                <a:latin typeface="Arial" panose="020B0604020202020204" pitchFamily="34" charset="0"/>
                <a:cs typeface="Arial" panose="020B0604020202020204" pitchFamily="34" charset="0"/>
              </a:rPr>
              <a:t>Other fabrics of different materials such as cotton, silk, velvet, and satin have names inspired by London areas or national figures.</a:t>
            </a:r>
          </a:p>
        </p:txBody>
      </p:sp>
      <p:pic>
        <p:nvPicPr>
          <p:cNvPr id="43" name="Picture 42">
            <a:extLst>
              <a:ext uri="{FF2B5EF4-FFF2-40B4-BE49-F238E27FC236}">
                <a16:creationId xmlns:a16="http://schemas.microsoft.com/office/drawing/2014/main" id="{80ADFA1A-7448-43C4-8441-9E2D90A9B97F}"/>
              </a:ext>
            </a:extLst>
          </p:cNvPr>
          <p:cNvPicPr>
            <a:picLocks noChangeAspect="1"/>
          </p:cNvPicPr>
          <p:nvPr/>
        </p:nvPicPr>
        <p:blipFill rotWithShape="1">
          <a:blip r:embed="rId4">
            <a:extLst>
              <a:ext uri="{28A0092B-C50C-407E-A947-70E740481C1C}">
                <a14:useLocalDpi xmlns:a14="http://schemas.microsoft.com/office/drawing/2010/main" val="0"/>
              </a:ext>
            </a:extLst>
          </a:blip>
          <a:srcRect l="4685" t="2294" r="2663"/>
          <a:stretch/>
        </p:blipFill>
        <p:spPr>
          <a:xfrm>
            <a:off x="12825754" y="11171447"/>
            <a:ext cx="6338885" cy="8280000"/>
          </a:xfrm>
          <a:prstGeom prst="rect">
            <a:avLst/>
          </a:prstGeom>
        </p:spPr>
      </p:pic>
      <p:pic>
        <p:nvPicPr>
          <p:cNvPr id="44" name="Picture 43">
            <a:extLst>
              <a:ext uri="{FF2B5EF4-FFF2-40B4-BE49-F238E27FC236}">
                <a16:creationId xmlns:a16="http://schemas.microsoft.com/office/drawing/2014/main" id="{53146E9A-4726-4A53-AA8A-F0B2A0398346}"/>
              </a:ext>
            </a:extLst>
          </p:cNvPr>
          <p:cNvPicPr>
            <a:picLocks noChangeAspect="1"/>
          </p:cNvPicPr>
          <p:nvPr/>
        </p:nvPicPr>
        <p:blipFill rotWithShape="1">
          <a:blip r:embed="rId5">
            <a:extLst>
              <a:ext uri="{28A0092B-C50C-407E-A947-70E740481C1C}">
                <a14:useLocalDpi xmlns:a14="http://schemas.microsoft.com/office/drawing/2010/main" val="0"/>
              </a:ext>
            </a:extLst>
          </a:blip>
          <a:srcRect l="21854" r="16369" b="5102"/>
          <a:stretch/>
        </p:blipFill>
        <p:spPr>
          <a:xfrm>
            <a:off x="19465496" y="11168880"/>
            <a:ext cx="3891798" cy="8280000"/>
          </a:xfrm>
          <a:prstGeom prst="rect">
            <a:avLst/>
          </a:prstGeom>
        </p:spPr>
      </p:pic>
      <p:pic>
        <p:nvPicPr>
          <p:cNvPr id="47" name="Picture 46">
            <a:extLst>
              <a:ext uri="{FF2B5EF4-FFF2-40B4-BE49-F238E27FC236}">
                <a16:creationId xmlns:a16="http://schemas.microsoft.com/office/drawing/2014/main" id="{9A252D16-C76A-4673-8B0E-79DF603106FA}"/>
              </a:ext>
            </a:extLst>
          </p:cNvPr>
          <p:cNvPicPr>
            <a:picLocks noChangeAspect="1"/>
          </p:cNvPicPr>
          <p:nvPr/>
        </p:nvPicPr>
        <p:blipFill rotWithShape="1">
          <a:blip r:embed="rId6">
            <a:extLst>
              <a:ext uri="{28A0092B-C50C-407E-A947-70E740481C1C}">
                <a14:useLocalDpi xmlns:a14="http://schemas.microsoft.com/office/drawing/2010/main" val="0"/>
              </a:ext>
            </a:extLst>
          </a:blip>
          <a:srcRect r="31951" b="21347"/>
          <a:stretch/>
        </p:blipFill>
        <p:spPr>
          <a:xfrm>
            <a:off x="18590529" y="20579077"/>
            <a:ext cx="3960000" cy="3960000"/>
          </a:xfrm>
          <a:prstGeom prst="rect">
            <a:avLst/>
          </a:prstGeom>
        </p:spPr>
      </p:pic>
      <p:pic>
        <p:nvPicPr>
          <p:cNvPr id="51" name="Picture 50">
            <a:extLst>
              <a:ext uri="{FF2B5EF4-FFF2-40B4-BE49-F238E27FC236}">
                <a16:creationId xmlns:a16="http://schemas.microsoft.com/office/drawing/2014/main" id="{483BB6F5-1129-40F6-A2FE-77C59028F210}"/>
              </a:ext>
            </a:extLst>
          </p:cNvPr>
          <p:cNvPicPr>
            <a:picLocks noChangeAspect="1"/>
          </p:cNvPicPr>
          <p:nvPr/>
        </p:nvPicPr>
        <p:blipFill rotWithShape="1">
          <a:blip r:embed="rId7">
            <a:extLst>
              <a:ext uri="{28A0092B-C50C-407E-A947-70E740481C1C}">
                <a14:useLocalDpi xmlns:a14="http://schemas.microsoft.com/office/drawing/2010/main" val="0"/>
              </a:ext>
            </a:extLst>
          </a:blip>
          <a:srcRect l="26969" t="10464" r="37411" b="31429"/>
          <a:stretch/>
        </p:blipFill>
        <p:spPr>
          <a:xfrm>
            <a:off x="25935201" y="25415773"/>
            <a:ext cx="3960000" cy="3960000"/>
          </a:xfrm>
          <a:prstGeom prst="rect">
            <a:avLst/>
          </a:prstGeom>
        </p:spPr>
      </p:pic>
      <p:sp>
        <p:nvSpPr>
          <p:cNvPr id="52" name="TextBox 51">
            <a:extLst>
              <a:ext uri="{FF2B5EF4-FFF2-40B4-BE49-F238E27FC236}">
                <a16:creationId xmlns:a16="http://schemas.microsoft.com/office/drawing/2014/main" id="{216D65B0-B3AF-46A4-B0AA-B9D889A14907}"/>
              </a:ext>
            </a:extLst>
          </p:cNvPr>
          <p:cNvSpPr txBox="1"/>
          <p:nvPr/>
        </p:nvSpPr>
        <p:spPr>
          <a:xfrm>
            <a:off x="30213158" y="28436598"/>
            <a:ext cx="1584531" cy="830997"/>
          </a:xfrm>
          <a:prstGeom prst="rect">
            <a:avLst/>
          </a:prstGeom>
          <a:noFill/>
        </p:spPr>
        <p:txBody>
          <a:bodyPr wrap="square" rtlCol="0">
            <a:spAutoFit/>
          </a:bodyPr>
          <a:lstStyle/>
          <a:p>
            <a:pPr algn="just"/>
            <a:r>
              <a:rPr lang="en-GB" sz="2400" b="1" dirty="0">
                <a:latin typeface="Arial" panose="020B0604020202020204" pitchFamily="34" charset="0"/>
                <a:cs typeface="Arial" panose="020B0604020202020204" pitchFamily="34" charset="0"/>
              </a:rPr>
              <a:t>Elizabeth</a:t>
            </a:r>
            <a:r>
              <a:rPr lang="en-GB" sz="2400" dirty="0">
                <a:latin typeface="Arial" panose="020B0604020202020204" pitchFamily="34" charset="0"/>
                <a:cs typeface="Arial" panose="020B0604020202020204" pitchFamily="34" charset="0"/>
              </a:rPr>
              <a:t> Purple</a:t>
            </a:r>
          </a:p>
        </p:txBody>
      </p:sp>
      <p:sp>
        <p:nvSpPr>
          <p:cNvPr id="53" name="TextBox 52">
            <a:extLst>
              <a:ext uri="{FF2B5EF4-FFF2-40B4-BE49-F238E27FC236}">
                <a16:creationId xmlns:a16="http://schemas.microsoft.com/office/drawing/2014/main" id="{60E788A9-62DC-49FC-B0D7-B7E482970920}"/>
              </a:ext>
            </a:extLst>
          </p:cNvPr>
          <p:cNvSpPr txBox="1"/>
          <p:nvPr/>
        </p:nvSpPr>
        <p:spPr>
          <a:xfrm>
            <a:off x="22919612" y="23315509"/>
            <a:ext cx="1956701" cy="1200329"/>
          </a:xfrm>
          <a:prstGeom prst="rect">
            <a:avLst/>
          </a:prstGeom>
          <a:noFill/>
        </p:spPr>
        <p:txBody>
          <a:bodyPr wrap="square" rtlCol="0">
            <a:spAutoFit/>
          </a:bodyPr>
          <a:lstStyle/>
          <a:p>
            <a:r>
              <a:rPr lang="en-GB" sz="2400" b="1" dirty="0" err="1">
                <a:latin typeface="Arial" panose="020B0604020202020204" pitchFamily="34" charset="0"/>
                <a:cs typeface="Arial" panose="020B0604020202020204" pitchFamily="34" charset="0"/>
              </a:rPr>
              <a:t>Irondelle</a:t>
            </a:r>
            <a:r>
              <a:rPr lang="en-GB" sz="2400" dirty="0">
                <a:latin typeface="Arial" panose="020B0604020202020204" pitchFamily="34" charset="0"/>
                <a:cs typeface="Arial" panose="020B0604020202020204" pitchFamily="34" charset="0"/>
              </a:rPr>
              <a:t>, ‘</a:t>
            </a:r>
            <a:r>
              <a:rPr lang="en-GB" sz="2400" dirty="0" err="1">
                <a:latin typeface="Arial" panose="020B0604020202020204" pitchFamily="34" charset="0"/>
                <a:cs typeface="Arial" panose="020B0604020202020204" pitchFamily="34" charset="0"/>
              </a:rPr>
              <a:t>hirondelle</a:t>
            </a:r>
            <a:r>
              <a:rPr lang="en-GB" sz="2400" dirty="0">
                <a:latin typeface="Arial" panose="020B0604020202020204" pitchFamily="34" charset="0"/>
                <a:cs typeface="Arial" panose="020B0604020202020204" pitchFamily="34" charset="0"/>
              </a:rPr>
              <a:t>’, swallow</a:t>
            </a:r>
          </a:p>
        </p:txBody>
      </p:sp>
      <p:sp>
        <p:nvSpPr>
          <p:cNvPr id="55" name="TextBox 54">
            <a:extLst>
              <a:ext uri="{FF2B5EF4-FFF2-40B4-BE49-F238E27FC236}">
                <a16:creationId xmlns:a16="http://schemas.microsoft.com/office/drawing/2014/main" id="{23780127-868A-43D5-BBCB-373A4A6AB2B2}"/>
              </a:ext>
            </a:extLst>
          </p:cNvPr>
          <p:cNvSpPr txBox="1"/>
          <p:nvPr/>
        </p:nvSpPr>
        <p:spPr>
          <a:xfrm>
            <a:off x="20077090" y="19403583"/>
            <a:ext cx="2842522" cy="577850"/>
          </a:xfrm>
          <a:prstGeom prst="rect">
            <a:avLst/>
          </a:prstGeom>
          <a:noFill/>
        </p:spPr>
        <p:txBody>
          <a:bodyPr wrap="square" rtlCol="0">
            <a:spAutoFit/>
          </a:bodyPr>
          <a:lstStyle/>
          <a:p>
            <a:pPr algn="just">
              <a:lnSpc>
                <a:spcPct val="150000"/>
              </a:lnSpc>
            </a:pPr>
            <a:r>
              <a:rPr lang="en-GB" sz="2400" b="1" dirty="0">
                <a:latin typeface="Arial" panose="020B0604020202020204" pitchFamily="34" charset="0"/>
                <a:cs typeface="Arial" panose="020B0604020202020204" pitchFamily="34" charset="0"/>
              </a:rPr>
              <a:t>Faraj,</a:t>
            </a:r>
            <a:r>
              <a:rPr lang="en-GB" sz="2400" dirty="0">
                <a:latin typeface="Arial" panose="020B0604020202020204" pitchFamily="34" charset="0"/>
                <a:cs typeface="Arial" panose="020B0604020202020204" pitchFamily="34" charset="0"/>
              </a:rPr>
              <a:t> ‘consolation’</a:t>
            </a:r>
          </a:p>
        </p:txBody>
      </p:sp>
      <p:sp>
        <p:nvSpPr>
          <p:cNvPr id="56" name="TextBox 55">
            <a:extLst>
              <a:ext uri="{FF2B5EF4-FFF2-40B4-BE49-F238E27FC236}">
                <a16:creationId xmlns:a16="http://schemas.microsoft.com/office/drawing/2014/main" id="{11E6874A-10DE-4141-ABEF-5A0607D57E2D}"/>
              </a:ext>
            </a:extLst>
          </p:cNvPr>
          <p:cNvSpPr txBox="1"/>
          <p:nvPr/>
        </p:nvSpPr>
        <p:spPr>
          <a:xfrm>
            <a:off x="14735946" y="19415095"/>
            <a:ext cx="2518499" cy="577850"/>
          </a:xfrm>
          <a:prstGeom prst="rect">
            <a:avLst/>
          </a:prstGeom>
          <a:noFill/>
        </p:spPr>
        <p:txBody>
          <a:bodyPr wrap="square" rtlCol="0">
            <a:spAutoFit/>
          </a:bodyPr>
          <a:lstStyle/>
          <a:p>
            <a:pPr algn="ctr">
              <a:lnSpc>
                <a:spcPct val="150000"/>
              </a:lnSpc>
            </a:pPr>
            <a:r>
              <a:rPr lang="en-GB" sz="2400" b="1" dirty="0">
                <a:latin typeface="Arial" panose="020B0604020202020204" pitchFamily="34" charset="0"/>
                <a:cs typeface="Arial" panose="020B0604020202020204" pitchFamily="34" charset="0"/>
              </a:rPr>
              <a:t>Maisha, </a:t>
            </a:r>
            <a:r>
              <a:rPr lang="en-GB" sz="2400" dirty="0">
                <a:latin typeface="Arial" panose="020B0604020202020204" pitchFamily="34" charset="0"/>
                <a:cs typeface="Arial" panose="020B0604020202020204" pitchFamily="34" charset="0"/>
              </a:rPr>
              <a:t>‘life’</a:t>
            </a:r>
          </a:p>
        </p:txBody>
      </p:sp>
      <p:pic>
        <p:nvPicPr>
          <p:cNvPr id="6" name="Picture 5">
            <a:extLst>
              <a:ext uri="{FF2B5EF4-FFF2-40B4-BE49-F238E27FC236}">
                <a16:creationId xmlns:a16="http://schemas.microsoft.com/office/drawing/2014/main" id="{98128A6E-F55A-4E40-906C-986BA4A0D94C}"/>
              </a:ext>
            </a:extLst>
          </p:cNvPr>
          <p:cNvPicPr>
            <a:picLocks noChangeAspect="1"/>
          </p:cNvPicPr>
          <p:nvPr/>
        </p:nvPicPr>
        <p:blipFill rotWithShape="1">
          <a:blip r:embed="rId8"/>
          <a:srcRect r="51615" b="32922"/>
          <a:stretch/>
        </p:blipFill>
        <p:spPr>
          <a:xfrm>
            <a:off x="18590529" y="25415773"/>
            <a:ext cx="3960000" cy="3960000"/>
          </a:xfrm>
          <a:prstGeom prst="rect">
            <a:avLst/>
          </a:prstGeom>
        </p:spPr>
      </p:pic>
      <p:pic>
        <p:nvPicPr>
          <p:cNvPr id="9" name="Picture 8">
            <a:extLst>
              <a:ext uri="{FF2B5EF4-FFF2-40B4-BE49-F238E27FC236}">
                <a16:creationId xmlns:a16="http://schemas.microsoft.com/office/drawing/2014/main" id="{B6655523-0728-4ECC-B560-85535C30CF5A}"/>
              </a:ext>
            </a:extLst>
          </p:cNvPr>
          <p:cNvPicPr>
            <a:picLocks noChangeAspect="1"/>
          </p:cNvPicPr>
          <p:nvPr/>
        </p:nvPicPr>
        <p:blipFill rotWithShape="1">
          <a:blip r:embed="rId9"/>
          <a:srcRect r="32600"/>
          <a:stretch/>
        </p:blipFill>
        <p:spPr>
          <a:xfrm>
            <a:off x="25935201" y="20555835"/>
            <a:ext cx="3960000" cy="3960000"/>
          </a:xfrm>
          <a:prstGeom prst="rect">
            <a:avLst/>
          </a:prstGeom>
        </p:spPr>
      </p:pic>
      <p:sp>
        <p:nvSpPr>
          <p:cNvPr id="11" name="TextBox 10">
            <a:extLst>
              <a:ext uri="{FF2B5EF4-FFF2-40B4-BE49-F238E27FC236}">
                <a16:creationId xmlns:a16="http://schemas.microsoft.com/office/drawing/2014/main" id="{62D390E0-D7F0-40A0-BE24-CFFF06FFAA57}"/>
              </a:ext>
            </a:extLst>
          </p:cNvPr>
          <p:cNvSpPr txBox="1"/>
          <p:nvPr/>
        </p:nvSpPr>
        <p:spPr>
          <a:xfrm>
            <a:off x="30207322" y="23800413"/>
            <a:ext cx="1625380" cy="738664"/>
          </a:xfrm>
          <a:prstGeom prst="rect">
            <a:avLst/>
          </a:prstGeom>
          <a:noFill/>
        </p:spPr>
        <p:txBody>
          <a:bodyPr wrap="square" lIns="0" tIns="0" rIns="0" bIns="0" rtlCol="0">
            <a:spAutoFit/>
          </a:bodyPr>
          <a:lstStyle/>
          <a:p>
            <a:r>
              <a:rPr lang="en-GB" sz="2400" b="1" dirty="0">
                <a:latin typeface="Arial" panose="020B0604020202020204" pitchFamily="34" charset="0"/>
                <a:cs typeface="Arial" panose="020B0604020202020204" pitchFamily="34" charset="0"/>
              </a:rPr>
              <a:t>Tournesol</a:t>
            </a:r>
            <a:r>
              <a:rPr lang="en-GB" sz="2400" dirty="0">
                <a:latin typeface="Arial" panose="020B0604020202020204" pitchFamily="34" charset="0"/>
                <a:cs typeface="Arial" panose="020B0604020202020204" pitchFamily="34" charset="0"/>
              </a:rPr>
              <a:t>, sunflower</a:t>
            </a:r>
          </a:p>
        </p:txBody>
      </p:sp>
      <p:sp>
        <p:nvSpPr>
          <p:cNvPr id="12" name="TextBox 11">
            <a:extLst>
              <a:ext uri="{FF2B5EF4-FFF2-40B4-BE49-F238E27FC236}">
                <a16:creationId xmlns:a16="http://schemas.microsoft.com/office/drawing/2014/main" id="{C3EACBB7-0EB9-40DE-ABB0-9C852AB8D57E}"/>
              </a:ext>
            </a:extLst>
          </p:cNvPr>
          <p:cNvSpPr txBox="1"/>
          <p:nvPr/>
        </p:nvSpPr>
        <p:spPr>
          <a:xfrm>
            <a:off x="22919612" y="28255851"/>
            <a:ext cx="2229550" cy="1107996"/>
          </a:xfrm>
          <a:prstGeom prst="rect">
            <a:avLst/>
          </a:prstGeom>
          <a:noFill/>
        </p:spPr>
        <p:txBody>
          <a:bodyPr wrap="square" lIns="0" tIns="0" rIns="0" bIns="0" rtlCol="0">
            <a:spAutoFit/>
          </a:bodyPr>
          <a:lstStyle/>
          <a:p>
            <a:pPr algn="just"/>
            <a:r>
              <a:rPr lang="en-GB" sz="2400" b="1" dirty="0">
                <a:latin typeface="Arial" panose="020B0604020202020204" pitchFamily="34" charset="0"/>
                <a:cs typeface="Arial" panose="020B0604020202020204" pitchFamily="34" charset="0"/>
              </a:rPr>
              <a:t>Mayfair</a:t>
            </a:r>
            <a:r>
              <a:rPr lang="en-GB" sz="2400" dirty="0">
                <a:latin typeface="Arial" panose="020B0604020202020204" pitchFamily="34" charset="0"/>
                <a:cs typeface="Arial" panose="020B0604020202020204" pitchFamily="34" charset="0"/>
              </a:rPr>
              <a:t>, London borough of Westminster</a:t>
            </a:r>
          </a:p>
        </p:txBody>
      </p:sp>
      <p:pic>
        <p:nvPicPr>
          <p:cNvPr id="20" name="Picture 19">
            <a:extLst>
              <a:ext uri="{FF2B5EF4-FFF2-40B4-BE49-F238E27FC236}">
                <a16:creationId xmlns:a16="http://schemas.microsoft.com/office/drawing/2014/main" id="{3AEA8AF5-DC4E-41AD-9EF7-509C61D1C038}"/>
              </a:ext>
            </a:extLst>
          </p:cNvPr>
          <p:cNvPicPr>
            <a:picLocks noChangeAspect="1"/>
          </p:cNvPicPr>
          <p:nvPr/>
        </p:nvPicPr>
        <p:blipFill rotWithShape="1">
          <a:blip r:embed="rId10"/>
          <a:srcRect r="26533"/>
          <a:stretch/>
        </p:blipFill>
        <p:spPr>
          <a:xfrm>
            <a:off x="24014400" y="15503324"/>
            <a:ext cx="3960000" cy="3960000"/>
          </a:xfrm>
          <a:prstGeom prst="rect">
            <a:avLst/>
          </a:prstGeom>
        </p:spPr>
      </p:pic>
      <p:sp>
        <p:nvSpPr>
          <p:cNvPr id="40" name="TextBox 39">
            <a:extLst>
              <a:ext uri="{FF2B5EF4-FFF2-40B4-BE49-F238E27FC236}">
                <a16:creationId xmlns:a16="http://schemas.microsoft.com/office/drawing/2014/main" id="{87009296-67F6-47C8-9353-5F133E0178B4}"/>
              </a:ext>
            </a:extLst>
          </p:cNvPr>
          <p:cNvSpPr txBox="1"/>
          <p:nvPr/>
        </p:nvSpPr>
        <p:spPr>
          <a:xfrm>
            <a:off x="28559670" y="17263172"/>
            <a:ext cx="3585633" cy="2308324"/>
          </a:xfrm>
          <a:prstGeom prst="rect">
            <a:avLst/>
          </a:prstGeom>
          <a:noFill/>
        </p:spPr>
        <p:txBody>
          <a:bodyPr wrap="square" rtlCol="0">
            <a:spAutoFit/>
          </a:bodyPr>
          <a:lstStyle/>
          <a:p>
            <a:r>
              <a:rPr lang="en-GB" sz="2400" b="1" dirty="0">
                <a:latin typeface="Arial" panose="020B0604020202020204" pitchFamily="34" charset="0"/>
                <a:cs typeface="Arial" panose="020B0604020202020204" pitchFamily="34" charset="0"/>
              </a:rPr>
              <a:t>Virunga, </a:t>
            </a:r>
            <a:r>
              <a:rPr lang="en-GB" sz="2400" dirty="0">
                <a:latin typeface="Arial" panose="020B0604020202020204" pitchFamily="34" charset="0"/>
                <a:cs typeface="Arial" panose="020B0604020202020204" pitchFamily="34" charset="0"/>
              </a:rPr>
              <a:t>Northern district of the capital Kinshasa and Virunga National Park in the North-Kivu province, DRC Eastern region </a:t>
            </a:r>
          </a:p>
        </p:txBody>
      </p:sp>
      <p:sp>
        <p:nvSpPr>
          <p:cNvPr id="45" name="TextBox 44">
            <a:extLst>
              <a:ext uri="{FF2B5EF4-FFF2-40B4-BE49-F238E27FC236}">
                <a16:creationId xmlns:a16="http://schemas.microsoft.com/office/drawing/2014/main" id="{A2EF8BD4-E3A2-44A3-BAED-2A86C22BBA5F}"/>
              </a:ext>
            </a:extLst>
          </p:cNvPr>
          <p:cNvSpPr txBox="1"/>
          <p:nvPr/>
        </p:nvSpPr>
        <p:spPr>
          <a:xfrm>
            <a:off x="28493302" y="13994900"/>
            <a:ext cx="3491966" cy="1200329"/>
          </a:xfrm>
          <a:prstGeom prst="rect">
            <a:avLst/>
          </a:prstGeom>
          <a:noFill/>
        </p:spPr>
        <p:txBody>
          <a:bodyPr wrap="square" rtlCol="0">
            <a:spAutoFit/>
          </a:bodyPr>
          <a:lstStyle/>
          <a:p>
            <a:r>
              <a:rPr lang="en-GB" sz="2400" b="1" dirty="0" err="1">
                <a:latin typeface="Arial" panose="020B0604020202020204" pitchFamily="34" charset="0"/>
                <a:cs typeface="Arial" panose="020B0604020202020204" pitchFamily="34" charset="0"/>
              </a:rPr>
              <a:t>Kikwit</a:t>
            </a:r>
            <a:r>
              <a:rPr lang="en-GB" sz="2400" b="1" dirty="0">
                <a:latin typeface="Arial" panose="020B0604020202020204" pitchFamily="34" charset="0"/>
                <a:cs typeface="Arial" panose="020B0604020202020204" pitchFamily="34" charset="0"/>
              </a:rPr>
              <a:t>, </a:t>
            </a:r>
            <a:r>
              <a:rPr lang="en-GB" sz="2400" dirty="0" err="1">
                <a:latin typeface="Arial" panose="020B0604020202020204" pitchFamily="34" charset="0"/>
                <a:cs typeface="Arial" panose="020B0604020202020204" pitchFamily="34" charset="0"/>
              </a:rPr>
              <a:t>Kwilu</a:t>
            </a:r>
            <a:r>
              <a:rPr lang="en-GB" sz="2400" dirty="0">
                <a:latin typeface="Arial" panose="020B0604020202020204" pitchFamily="34" charset="0"/>
                <a:cs typeface="Arial" panose="020B0604020202020204" pitchFamily="34" charset="0"/>
              </a:rPr>
              <a:t> province, DRC Southwestern region</a:t>
            </a:r>
          </a:p>
        </p:txBody>
      </p:sp>
      <p:pic>
        <p:nvPicPr>
          <p:cNvPr id="19" name="Picture 18">
            <a:extLst>
              <a:ext uri="{FF2B5EF4-FFF2-40B4-BE49-F238E27FC236}">
                <a16:creationId xmlns:a16="http://schemas.microsoft.com/office/drawing/2014/main" id="{B0523192-90A9-453D-9B1F-2DB2E5B5ED99}"/>
              </a:ext>
            </a:extLst>
          </p:cNvPr>
          <p:cNvPicPr>
            <a:picLocks noChangeAspect="1"/>
          </p:cNvPicPr>
          <p:nvPr/>
        </p:nvPicPr>
        <p:blipFill rotWithShape="1">
          <a:blip r:embed="rId11"/>
          <a:srcRect r="49606" b="24410"/>
          <a:stretch/>
        </p:blipFill>
        <p:spPr>
          <a:xfrm>
            <a:off x="24014400" y="11174952"/>
            <a:ext cx="3960000" cy="3960000"/>
          </a:xfrm>
          <a:prstGeom prst="rect">
            <a:avLst/>
          </a:prstGeom>
        </p:spPr>
      </p:pic>
      <p:sp>
        <p:nvSpPr>
          <p:cNvPr id="22" name="TextBox 21">
            <a:extLst>
              <a:ext uri="{FF2B5EF4-FFF2-40B4-BE49-F238E27FC236}">
                <a16:creationId xmlns:a16="http://schemas.microsoft.com/office/drawing/2014/main" id="{C9F43484-A078-4E9B-AFFC-8476E8BFE4C7}"/>
              </a:ext>
            </a:extLst>
          </p:cNvPr>
          <p:cNvSpPr txBox="1"/>
          <p:nvPr/>
        </p:nvSpPr>
        <p:spPr>
          <a:xfrm>
            <a:off x="1021379" y="3582613"/>
            <a:ext cx="16707853" cy="1139532"/>
          </a:xfrm>
          <a:prstGeom prst="rect">
            <a:avLst/>
          </a:prstGeom>
          <a:noFill/>
        </p:spPr>
        <p:txBody>
          <a:bodyPr wrap="none" lIns="0" tIns="0" rIns="0" bIns="0" rtlCol="0">
            <a:noAutofit/>
          </a:bodyPr>
          <a:lstStyle/>
          <a:p>
            <a:pPr>
              <a:lnSpc>
                <a:spcPts val="3600"/>
              </a:lnSpc>
            </a:pPr>
            <a:endParaRPr lang="en-GB" sz="6400" dirty="0"/>
          </a:p>
          <a:p>
            <a:pPr>
              <a:lnSpc>
                <a:spcPts val="3600"/>
              </a:lnSpc>
            </a:pPr>
            <a:r>
              <a:rPr lang="en-GB" sz="6400" dirty="0"/>
              <a:t>Diasporic communities and language memory</a:t>
            </a:r>
          </a:p>
        </p:txBody>
      </p:sp>
      <p:cxnSp>
        <p:nvCxnSpPr>
          <p:cNvPr id="70" name="Straight Connector 69">
            <a:extLst>
              <a:ext uri="{FF2B5EF4-FFF2-40B4-BE49-F238E27FC236}">
                <a16:creationId xmlns:a16="http://schemas.microsoft.com/office/drawing/2014/main" id="{FFFA8455-EE70-4B79-ACE2-2A0740869B8E}"/>
              </a:ext>
            </a:extLst>
          </p:cNvPr>
          <p:cNvCxnSpPr>
            <a:cxnSpLocks/>
          </p:cNvCxnSpPr>
          <p:nvPr/>
        </p:nvCxnSpPr>
        <p:spPr>
          <a:xfrm>
            <a:off x="33652964" y="29767814"/>
            <a:ext cx="8395305" cy="0"/>
          </a:xfrm>
          <a:prstGeom prst="line">
            <a:avLst/>
          </a:prstGeom>
          <a:ln w="31750">
            <a:solidFill>
              <a:srgbClr val="BA4B16"/>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84ED9A7E-F449-49DD-9809-FD1E005E3070}"/>
              </a:ext>
            </a:extLst>
          </p:cNvPr>
          <p:cNvCxnSpPr>
            <a:cxnSpLocks/>
          </p:cNvCxnSpPr>
          <p:nvPr/>
        </p:nvCxnSpPr>
        <p:spPr>
          <a:xfrm flipH="1">
            <a:off x="12577629" y="9671147"/>
            <a:ext cx="20160000" cy="0"/>
          </a:xfrm>
          <a:prstGeom prst="line">
            <a:avLst/>
          </a:prstGeom>
          <a:ln w="41275" cap="rnd">
            <a:solidFill>
              <a:srgbClr val="014751"/>
            </a:solidFill>
            <a:prstDash val="sysDot"/>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8640EA9F-3693-4427-97D9-256B57A62EA3}"/>
              </a:ext>
            </a:extLst>
          </p:cNvPr>
          <p:cNvCxnSpPr>
            <a:cxnSpLocks/>
          </p:cNvCxnSpPr>
          <p:nvPr/>
        </p:nvCxnSpPr>
        <p:spPr>
          <a:xfrm>
            <a:off x="12577629" y="6558906"/>
            <a:ext cx="20160000" cy="0"/>
          </a:xfrm>
          <a:prstGeom prst="line">
            <a:avLst/>
          </a:prstGeom>
          <a:ln w="31750">
            <a:solidFill>
              <a:srgbClr val="BA4B16"/>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E06A8E1B-7554-4714-BA44-614B62826199}"/>
              </a:ext>
            </a:extLst>
          </p:cNvPr>
          <p:cNvCxnSpPr>
            <a:cxnSpLocks/>
          </p:cNvCxnSpPr>
          <p:nvPr/>
        </p:nvCxnSpPr>
        <p:spPr>
          <a:xfrm>
            <a:off x="863119" y="4886853"/>
            <a:ext cx="41185150" cy="0"/>
          </a:xfrm>
          <a:prstGeom prst="line">
            <a:avLst/>
          </a:prstGeom>
          <a:ln w="31750">
            <a:solidFill>
              <a:srgbClr val="BA4B16"/>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AA5A5A46-2A55-4F7D-9909-9B476BB43F58}"/>
              </a:ext>
            </a:extLst>
          </p:cNvPr>
          <p:cNvCxnSpPr>
            <a:cxnSpLocks/>
          </p:cNvCxnSpPr>
          <p:nvPr/>
        </p:nvCxnSpPr>
        <p:spPr>
          <a:xfrm flipH="1">
            <a:off x="12537525" y="20170712"/>
            <a:ext cx="20160000" cy="0"/>
          </a:xfrm>
          <a:prstGeom prst="line">
            <a:avLst/>
          </a:prstGeom>
          <a:ln w="41275" cap="rnd">
            <a:solidFill>
              <a:srgbClr val="014751"/>
            </a:solidFill>
            <a:prstDash val="sysDot"/>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4C89B7C3-51FE-4205-834F-D3A5CB231D12}"/>
              </a:ext>
            </a:extLst>
          </p:cNvPr>
          <p:cNvCxnSpPr>
            <a:cxnSpLocks/>
          </p:cNvCxnSpPr>
          <p:nvPr/>
        </p:nvCxnSpPr>
        <p:spPr>
          <a:xfrm flipH="1">
            <a:off x="12537525" y="24943235"/>
            <a:ext cx="20160000" cy="0"/>
          </a:xfrm>
          <a:prstGeom prst="line">
            <a:avLst/>
          </a:prstGeom>
          <a:ln w="41275" cap="rnd">
            <a:solidFill>
              <a:srgbClr val="014751"/>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2786566"/>
      </p:ext>
    </p:extLst>
  </p:cSld>
  <p:clrMapOvr>
    <a:masterClrMapping/>
  </p:clrMapOvr>
</p:sld>
</file>

<file path=ppt/theme/theme1.xml><?xml version="1.0" encoding="utf-8"?>
<a:theme xmlns:a="http://schemas.openxmlformats.org/drawingml/2006/main" name="Office Theme">
  <a:themeElements>
    <a:clrScheme name="LSHTM">
      <a:dk1>
        <a:srgbClr val="000000"/>
      </a:dk1>
      <a:lt1>
        <a:srgbClr val="FFFFFF"/>
      </a:lt1>
      <a:dk2>
        <a:srgbClr val="00464F"/>
      </a:dk2>
      <a:lt2>
        <a:srgbClr val="BCE8D6"/>
      </a:lt2>
      <a:accent1>
        <a:srgbClr val="27B67A"/>
      </a:accent1>
      <a:accent2>
        <a:srgbClr val="129073"/>
      </a:accent2>
      <a:accent3>
        <a:srgbClr val="79999D"/>
      </a:accent3>
      <a:accent4>
        <a:srgbClr val="27B67A"/>
      </a:accent4>
      <a:accent5>
        <a:srgbClr val="129073"/>
      </a:accent5>
      <a:accent6>
        <a:srgbClr val="79999D"/>
      </a:accent6>
      <a:hlink>
        <a:srgbClr val="0563C1"/>
      </a:hlink>
      <a:folHlink>
        <a:srgbClr val="954F72"/>
      </a:folHlink>
    </a:clrScheme>
    <a:fontScheme name="LSHTM">
      <a:majorFont>
        <a:latin typeface="Merriweather"/>
        <a:ea typeface=""/>
        <a:cs typeface=""/>
      </a:majorFont>
      <a:minorFont>
        <a:latin typeface="Open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oAutofit/>
      </a:bodyPr>
      <a:lstStyle>
        <a:defPPr>
          <a:lnSpc>
            <a:spcPts val="3600"/>
          </a:lnSpc>
          <a:defRPr sz="2800"/>
        </a:defPPr>
      </a:lstStyle>
    </a:txDef>
  </a:objectDefaults>
  <a:extraClrSchemeLst/>
  <a:extLst>
    <a:ext uri="{05A4C25C-085E-4340-85A3-A5531E510DB2}">
      <thm15:themeFamily xmlns:thm15="http://schemas.microsoft.com/office/thememl/2012/main" name="LSHTM-Poster-LSA0" id="{904962CB-6C66-A74D-A8DA-1B14282F31D6}" vid="{0EEF92A7-7C3D-E645-BDC8-A5C94B7BF3D4}"/>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8207403b-203c-4ed3-95cd-88a852189123" ContentTypeId="0x01" PreviousValue="false"/>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6a164dda-3779-4169-b957-e287451f6523"/>
    <TaxKeywordTaxHTField xmlns="6a164dda-3779-4169-b957-e287451f6523">
      <Terms xmlns="http://schemas.microsoft.com/office/infopath/2007/PartnerControls"/>
    </TaxKeywordTaxHTField>
    <Visibility xmlns="6a164dda-3779-4169-b957-e287451f6523">Internal</Visibility>
    <PublishingExpirationDate xmlns="http://schemas.microsoft.com/sharepoint/v3" xsi:nil="true"/>
    <PublishingStartDate xmlns="http://schemas.microsoft.com/sharepoint/v3" xsi:nil="true"/>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D908C6E62334A94BB5CB813FB9F611CC" ma:contentTypeVersion="4" ma:contentTypeDescription="Create a new document." ma:contentTypeScope="" ma:versionID="112cdea00ca47620c503386b19808eb3">
  <xsd:schema xmlns:xsd="http://www.w3.org/2001/XMLSchema" xmlns:xs="http://www.w3.org/2001/XMLSchema" xmlns:p="http://schemas.microsoft.com/office/2006/metadata/properties" xmlns:ns1="http://schemas.microsoft.com/sharepoint/v3" xmlns:ns2="6a164dda-3779-4169-b957-e287451f6523" xmlns:ns3="9bdb08a2-f062-45d7-99c0-a08565638663" targetNamespace="http://schemas.microsoft.com/office/2006/metadata/properties" ma:root="true" ma:fieldsID="f87e1e496b5ff68587a5517afcdee06d" ns1:_="" ns2:_="" ns3:_="">
    <xsd:import namespace="http://schemas.microsoft.com/sharepoint/v3"/>
    <xsd:import namespace="6a164dda-3779-4169-b957-e287451f6523"/>
    <xsd:import namespace="9bdb08a2-f062-45d7-99c0-a08565638663"/>
    <xsd:element name="properties">
      <xsd:complexType>
        <xsd:sequence>
          <xsd:element name="documentManagement">
            <xsd:complexType>
              <xsd:all>
                <xsd:element ref="ns1:PublishingStartDate" minOccurs="0"/>
                <xsd:element ref="ns1:PublishingExpirationDate" minOccurs="0"/>
                <xsd:element ref="ns2:TaxKeywordTaxHTField" minOccurs="0"/>
                <xsd:element ref="ns2:TaxCatchAll" minOccurs="0"/>
                <xsd:element ref="ns2:TaxCatchAllLabel" minOccurs="0"/>
                <xsd:element ref="ns2:Visibility" minOccurs="0"/>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6a164dda-3779-4169-b957-e287451f6523" elementFormDefault="qualified">
    <xsd:import namespace="http://schemas.microsoft.com/office/2006/documentManagement/types"/>
    <xsd:import namespace="http://schemas.microsoft.com/office/infopath/2007/PartnerControls"/>
    <xsd:element name="TaxKeywordTaxHTField" ma:index="10" nillable="true" ma:taxonomy="true" ma:internalName="TaxKeywordTaxHTField" ma:taxonomyFieldName="TaxKeyword" ma:displayName="Enterprise Keywords" ma:fieldId="{23f27201-bee3-471e-b2e7-b64fd8b7ca38}" ma:taxonomyMulti="true" ma:sspId="8207403b-203c-4ed3-95cd-88a852189123" ma:termSetId="00000000-0000-0000-0000-000000000000" ma:anchorId="00000000-0000-0000-0000-000000000000" ma:open="true" ma:isKeyword="true">
      <xsd:complexType>
        <xsd:sequence>
          <xsd:element ref="pc:Terms" minOccurs="0" maxOccurs="1"/>
        </xsd:sequence>
      </xsd:complexType>
    </xsd:element>
    <xsd:element name="TaxCatchAll" ma:index="11" nillable="true" ma:displayName="Taxonomy Catch All Column" ma:hidden="true" ma:list="{f3ac801a-ce66-4776-b998-9c2b2735c52b}" ma:internalName="TaxCatchAll" ma:showField="CatchAllData" ma:web="36e303f3-9cf1-4416-91d7-d1ec012ee965">
      <xsd:complexType>
        <xsd:complexContent>
          <xsd:extension base="dms:MultiChoiceLookup">
            <xsd:sequence>
              <xsd:element name="Value" type="dms:Lookup" maxOccurs="unbounded" minOccurs="0" nillable="true"/>
            </xsd:sequence>
          </xsd:extension>
        </xsd:complexContent>
      </xsd:complexType>
    </xsd:element>
    <xsd:element name="TaxCatchAllLabel" ma:index="12" nillable="true" ma:displayName="Taxonomy Catch All Column1" ma:hidden="true" ma:list="{f3ac801a-ce66-4776-b998-9c2b2735c52b}" ma:internalName="TaxCatchAllLabel" ma:readOnly="true" ma:showField="CatchAllDataLabel" ma:web="36e303f3-9cf1-4416-91d7-d1ec012ee965">
      <xsd:complexType>
        <xsd:complexContent>
          <xsd:extension base="dms:MultiChoiceLookup">
            <xsd:sequence>
              <xsd:element name="Value" type="dms:Lookup" maxOccurs="unbounded" minOccurs="0" nillable="true"/>
            </xsd:sequence>
          </xsd:extension>
        </xsd:complexContent>
      </xsd:complexType>
    </xsd:element>
    <xsd:element name="Visibility" ma:index="14" nillable="true" ma:displayName="Visibility" ma:default="Internal" ma:description="Items that should be available externally should be marked &lt;strong&gt;External&lt;/strong&gt;" ma:format="RadioButtons" ma:internalName="Visibility">
      <xsd:simpleType>
        <xsd:restriction base="dms:Choice">
          <xsd:enumeration value="Internal"/>
          <xsd:enumeration value="External"/>
        </xsd:restriction>
      </xsd:simpleType>
    </xsd:element>
  </xsd:schema>
  <xsd:schema xmlns:xsd="http://www.w3.org/2001/XMLSchema" xmlns:xs="http://www.w3.org/2001/XMLSchema" xmlns:dms="http://schemas.microsoft.com/office/2006/documentManagement/types" xmlns:pc="http://schemas.microsoft.com/office/infopath/2007/PartnerControls" targetNamespace="9bdb08a2-f062-45d7-99c0-a08565638663" elementFormDefault="qualified">
    <xsd:import namespace="http://schemas.microsoft.com/office/2006/documentManagement/types"/>
    <xsd:import namespace="http://schemas.microsoft.com/office/infopath/2007/PartnerControls"/>
    <xsd:element name="MediaServiceMetadata" ma:index="15" nillable="true" ma:displayName="MediaServiceMetadata" ma:description="" ma:hidden="true" ma:internalName="MediaServiceMetadata" ma:readOnly="true">
      <xsd:simpleType>
        <xsd:restriction base="dms:Note"/>
      </xsd:simpleType>
    </xsd:element>
    <xsd:element name="MediaServiceFastMetadata" ma:index="16" nillable="true" ma:displayName="MediaServiceFastMetadata" ma:description=""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3FD98A5-C1F9-4B1C-8A1F-D2BE6DD3A1E0}">
  <ds:schemaRefs>
    <ds:schemaRef ds:uri="Microsoft.SharePoint.Taxonomy.ContentTypeSync"/>
  </ds:schemaRefs>
</ds:datastoreItem>
</file>

<file path=customXml/itemProps2.xml><?xml version="1.0" encoding="utf-8"?>
<ds:datastoreItem xmlns:ds="http://schemas.openxmlformats.org/officeDocument/2006/customXml" ds:itemID="{E89D5B34-9E48-4773-9D0E-098B816833EA}">
  <ds:schemaRefs>
    <ds:schemaRef ds:uri="http://schemas.microsoft.com/sharepoint/v3/contenttype/forms"/>
  </ds:schemaRefs>
</ds:datastoreItem>
</file>

<file path=customXml/itemProps3.xml><?xml version="1.0" encoding="utf-8"?>
<ds:datastoreItem xmlns:ds="http://schemas.openxmlformats.org/officeDocument/2006/customXml" ds:itemID="{2D562A70-E7AA-419D-A290-885F7DE38870}">
  <ds:schemaRefs>
    <ds:schemaRef ds:uri="http://schemas.microsoft.com/office/infopath/2007/PartnerControls"/>
    <ds:schemaRef ds:uri="http://purl.org/dc/terms/"/>
    <ds:schemaRef ds:uri="http://schemas.microsoft.com/office/2006/documentManagement/types"/>
    <ds:schemaRef ds:uri="6a164dda-3779-4169-b957-e287451f6523"/>
    <ds:schemaRef ds:uri="http://schemas.microsoft.com/sharepoint/v3"/>
    <ds:schemaRef ds:uri="http://purl.org/dc/elements/1.1/"/>
    <ds:schemaRef ds:uri="http://schemas.openxmlformats.org/package/2006/metadata/core-properties"/>
    <ds:schemaRef ds:uri="9bdb08a2-f062-45d7-99c0-a08565638663"/>
    <ds:schemaRef ds:uri="http://schemas.microsoft.com/office/2006/metadata/properties"/>
    <ds:schemaRef ds:uri="http://www.w3.org/XML/1998/namespace"/>
    <ds:schemaRef ds:uri="http://purl.org/dc/dcmitype/"/>
  </ds:schemaRefs>
</ds:datastoreItem>
</file>

<file path=customXml/itemProps4.xml><?xml version="1.0" encoding="utf-8"?>
<ds:datastoreItem xmlns:ds="http://schemas.openxmlformats.org/officeDocument/2006/customXml" ds:itemID="{A0E37F7B-FC3B-4A54-8D6C-CA08B9D2949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a164dda-3779-4169-b957-e287451f6523"/>
    <ds:schemaRef ds:uri="9bdb08a2-f062-45d7-99c0-a0856563866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LSHTM-Research-Poster-landscape-A0</Template>
  <TotalTime>640</TotalTime>
  <Words>1064</Words>
  <Application>Microsoft Office PowerPoint</Application>
  <PresentationFormat>Custom</PresentationFormat>
  <Paragraphs>75</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Merriweather</vt:lpstr>
      <vt:lpstr>Open Sans</vt:lpstr>
      <vt:lpstr>Office Theme</vt:lpstr>
      <vt:lpstr>Fashioning identities and performing transnational ‘imaginaries’: fashion practices as diasporic spaces among the young Congolese community in London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Bold – Arial 64pt Subtitle Regular – Arial Regular 64pt</dc:title>
  <dc:creator>Rhosyn Tuta</dc:creator>
  <cp:lastModifiedBy>Tattersall, Hannah</cp:lastModifiedBy>
  <cp:revision>65</cp:revision>
  <cp:lastPrinted>2018-05-29T08:32:04Z</cp:lastPrinted>
  <dcterms:created xsi:type="dcterms:W3CDTF">2018-05-28T12:26:39Z</dcterms:created>
  <dcterms:modified xsi:type="dcterms:W3CDTF">2018-06-08T11:41:55Z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0x010100D908C6E62334A94BB5CB813FB9F611CC</vt:lpwstr>
  </property>
</Properties>
</file>